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1" r:id="rId1"/>
  </p:sldMasterIdLst>
  <p:notesMasterIdLst>
    <p:notesMasterId r:id="rId22"/>
  </p:notesMasterIdLst>
  <p:sldIdLst>
    <p:sldId id="280" r:id="rId2"/>
    <p:sldId id="295" r:id="rId3"/>
    <p:sldId id="312" r:id="rId4"/>
    <p:sldId id="296" r:id="rId5"/>
    <p:sldId id="304" r:id="rId6"/>
    <p:sldId id="306" r:id="rId7"/>
    <p:sldId id="305" r:id="rId8"/>
    <p:sldId id="309" r:id="rId9"/>
    <p:sldId id="310" r:id="rId10"/>
    <p:sldId id="307" r:id="rId11"/>
    <p:sldId id="311" r:id="rId12"/>
    <p:sldId id="303" r:id="rId13"/>
    <p:sldId id="300" r:id="rId14"/>
    <p:sldId id="301" r:id="rId15"/>
    <p:sldId id="302" r:id="rId16"/>
    <p:sldId id="290" r:id="rId17"/>
    <p:sldId id="291" r:id="rId18"/>
    <p:sldId id="292" r:id="rId19"/>
    <p:sldId id="294" r:id="rId20"/>
    <p:sldId id="298" r:id="rId21"/>
  </p:sldIdLst>
  <p:sldSz cx="9144000" cy="5143500" type="screen16x9"/>
  <p:notesSz cx="6858000" cy="9144000"/>
  <p:embeddedFontLst>
    <p:embeddedFont>
      <p:font typeface="宋刻本字体" panose="02000000000000000000" pitchFamily="2" charset="-12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9" userDrawn="1">
          <p15:clr>
            <a:srgbClr val="A4A3A4"/>
          </p15:clr>
        </p15:guide>
        <p15:guide id="2" pos="546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0A850A"/>
    <a:srgbClr val="8989FF"/>
    <a:srgbClr val="00B0F0"/>
    <a:srgbClr val="F46970"/>
    <a:srgbClr val="948A54"/>
    <a:srgbClr val="558ED5"/>
    <a:srgbClr val="67D993"/>
    <a:srgbClr val="E6E7E8"/>
    <a:srgbClr val="95B3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39" autoAdjust="0"/>
    <p:restoredTop sz="94458" autoAdjust="0"/>
  </p:normalViewPr>
  <p:slideViewPr>
    <p:cSldViewPr>
      <p:cViewPr varScale="1">
        <p:scale>
          <a:sx n="114" d="100"/>
          <a:sy n="114" d="100"/>
        </p:scale>
        <p:origin x="326" y="77"/>
      </p:cViewPr>
      <p:guideLst>
        <p:guide orient="horz" pos="2709"/>
        <p:guide pos="54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2890" y="82"/>
      </p:cViewPr>
      <p:guideLst/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Relationship Id="rId6" Type="http://schemas.openxmlformats.org/officeDocument/2006/relationships/image" Target="../media/image17.wmf"/><Relationship Id="rId5" Type="http://schemas.openxmlformats.org/officeDocument/2006/relationships/image" Target="../media/image16.wmf"/><Relationship Id="rId4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Relationship Id="rId6" Type="http://schemas.openxmlformats.org/officeDocument/2006/relationships/image" Target="../media/image11.wmf"/><Relationship Id="rId5" Type="http://schemas.openxmlformats.org/officeDocument/2006/relationships/image" Target="../media/image14.wmf"/><Relationship Id="rId4" Type="http://schemas.openxmlformats.org/officeDocument/2006/relationships/image" Target="../media/image13.wmf"/></Relationships>
</file>

<file path=ppt/media/hdphoto1.wdp>
</file>

<file path=ppt/media/hdphoto2.wdp>
</file>

<file path=ppt/media/hdphoto3.wdp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gif>
</file>

<file path=ppt/media/image27.png>
</file>

<file path=ppt/media/image3.png>
</file>

<file path=ppt/media/image4.png>
</file>

<file path=ppt/media/image5.jpeg>
</file>

<file path=ppt/media/image6.pn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F8FFDD2-1A1E-44E5-BE00-DBD3A6DB0D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EFE5B0-B370-4BA1-AB3E-C78DFE12E96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fld id="{74BE35D6-6DE2-47AC-978D-BE9C69430CFE}" type="datetimeFigureOut">
              <a:rPr lang="zh-CN" altLang="en-US" smtClean="0"/>
              <a:pPr>
                <a:defRPr/>
              </a:pPr>
              <a:t>2022.4.17</a:t>
            </a:fld>
            <a:endParaRPr lang="zh-CN" altLang="en-US" dirty="0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4880CDA7-17B4-41D7-8A9D-07049C8B5D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6D69BAB9-AAA8-477F-B3CA-2C9B3F9D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二级</a:t>
            </a:r>
          </a:p>
          <a:p>
            <a:pPr lvl="2"/>
            <a:r>
              <a:rPr lang="zh-CN" altLang="en-US" noProof="0" dirty="0"/>
              <a:t>三级</a:t>
            </a:r>
          </a:p>
          <a:p>
            <a:pPr lvl="3"/>
            <a:r>
              <a:rPr lang="zh-CN" altLang="en-US" noProof="0" dirty="0"/>
              <a:t>四级</a:t>
            </a:r>
          </a:p>
          <a:p>
            <a:pPr lvl="4"/>
            <a:r>
              <a:rPr lang="zh-CN" altLang="en-US" noProof="0" dirty="0"/>
              <a:t>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441DEE-F68F-46B7-BBE8-0F5F154B59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5BC21A-F6E5-4D44-A3CB-245361EAE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：生成网络，通过输入生成图像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：二分类网络，将生成器生成图像作为负样本，真实图像作为正样本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，通过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生成图像产生负样本，并结合真实图像作为正样本来训练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，以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使得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对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生成图像的评分尽可能接近正样本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作为目标来训练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</a:p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的训练过程交替进行，这个对抗的过程使得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生成的图像越来越逼真，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D“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打假”的能力也越来越强。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中国传统故事，矛与盾的关系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30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其他生成式模型相比较，生成式对抗网络有以下四个优势【OpenAI Ian Goodfellow的Quora问答】：</a:t>
            </a:r>
            <a:endParaRPr lang="en-US" altLang="zh-CN" dirty="0"/>
          </a:p>
          <a:p>
            <a:r>
              <a:rPr lang="zh-CN" altLang="en-US" dirty="0"/>
              <a:t>根据实际的结果，它们看上去可以比其它模型产生了更好的样本（图像更锐利、清晰）。生成对抗式网络框架能训练任何一种生成器网络（理论上-实践中，用 REINFORCE 来训练带有离散输出的生成网络非常困难）。</a:t>
            </a:r>
            <a:endParaRPr lang="en-US" altLang="zh-CN" dirty="0"/>
          </a:p>
          <a:p>
            <a:r>
              <a:rPr lang="zh-CN" altLang="en-US" dirty="0"/>
              <a:t>大部分其他的框架需要该生成器网络有一些特定的函数形式，比如输出层是高斯的。重要的是所有其他的框架需要生成器网络遍布非零质量（non-zero mass）。生成对抗式网络能学习可以仅在与数据接近的细流形（thin manifold）上生成点。</a:t>
            </a:r>
            <a:endParaRPr lang="en-US" altLang="zh-CN" dirty="0"/>
          </a:p>
          <a:p>
            <a:r>
              <a:rPr lang="zh-CN" altLang="en-US" dirty="0"/>
              <a:t>不需要设计遵循任何种类的因式分解的模型，任何生成器网络和任何鉴别器都会有用。</a:t>
            </a:r>
            <a:endParaRPr lang="en-US" altLang="zh-CN" dirty="0"/>
          </a:p>
          <a:p>
            <a:r>
              <a:rPr lang="zh-CN" altLang="en-US" dirty="0"/>
              <a:t>无需利用（玻尔兹曼机等）马尔科夫链采样，无需在学习过程中进行推断（Inference），回避了近似计算棘手的概率的难题。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GAN目前存在的主要问题：</a:t>
            </a:r>
            <a:endParaRPr lang="en-US" altLang="zh-CN" dirty="0"/>
          </a:p>
          <a:p>
            <a:r>
              <a:rPr lang="zh-CN" altLang="en-US" dirty="0"/>
              <a:t>解决不收敛（non-convergence）的问题。</a:t>
            </a:r>
            <a:endParaRPr lang="en-US" altLang="zh-CN" dirty="0"/>
          </a:p>
          <a:p>
            <a:r>
              <a:rPr lang="zh-CN" altLang="en-US" dirty="0"/>
              <a:t>目前面临的基本问题是：所有的理论都认为 GAN 应该在纳什均衡（Nash equilibrium）上有卓越的表现，但梯度下降只有在凸函数的情况下才能保证实现纳什均衡。当博弈双方都由神经网络表示时，在没有实际达到均衡的情况下，让它们永远保持对自己策略的调整是可能的【OpenAI Ian Goodfellow的Quora】。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难以训练：崩溃问题（collapse problem）GAN模型被定义为极小极大问题，没有损失函数，在训练过程中很难区分是否正在取得进展。GAN的学习过程可能发生崩溃问题（collapse problem），生成器开始退化，总是生成同样的样本点，无法继续学习。当生成模型崩溃时，判别模型也会对相似的样本点指向相似的方向，训练无法继续。【Improved Techniques for Training GANs】无需预先建模，模型过于自由不可控。与其他生成式模型相比，GAN这种竞争的方式不再要求一个假设的数据分布，即不需要formulate p(x)，而是使用一种分布直接进行采样sampling，从而真正达到理论上可以完全逼近真实数据，这也是GAN最大的优势。然而，这种不需要预先建模的方法缺点是太过自由了，对于较大的图片，较多的 pixel的情形，基于简单 GAN 的方式就不太可控了(超高维)。</a:t>
            </a:r>
            <a:r>
              <a:rPr lang="zh-CN" altLang="en-US" b="1" dirty="0"/>
              <a:t>在GAN[Goodfellow Ian, Pouget-Abadie J] 中，每次学习参数的更新过程，被设为D更新k回，G才更新1回，也是出于类似的考虑。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0" dirty="0"/>
              <a:t>离散 主要是独热码，体现不出分布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8260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目标：成为高水平，可以以假乱真的书法家</a:t>
            </a:r>
            <a:endParaRPr lang="en-US" altLang="zh-CN" dirty="0"/>
          </a:p>
          <a:p>
            <a:r>
              <a:rPr lang="zh-CN" altLang="en-US" dirty="0"/>
              <a:t>双高：高水平的鉴赏专家（手段）</a:t>
            </a:r>
            <a:r>
              <a:rPr lang="en-US" altLang="zh-CN" dirty="0"/>
              <a:t>+</a:t>
            </a:r>
            <a:r>
              <a:rPr lang="zh-CN" altLang="en-US" dirty="0"/>
              <a:t>高水平的练习学生（目标）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0999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121212"/>
                </a:solidFill>
                <a:effectLst/>
              </a:rPr>
              <a:t>本质就是在做一个极大似然估计的事情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1286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：生成网络，随机噪声或者标签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Y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，生成图片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X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：二分类网络，特征或者图片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，生成标签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Y</a:t>
            </a: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，通过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生成图像产生负样本，并结合真实图像作为正样本来训练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，以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使得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对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生成图像的评分尽可能接近正样本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作为目标来训练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</a:p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的训练过程交替进行，这个对抗的过程使得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生成的图像越来越逼真，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D“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打假”的能力也越来越强。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中国传统故事，矛与盾的关系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Goodfellow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从理论上证明了该算法的收敛性，以及在模型收敛时，生成数据具有和真实数据相同的分布（保证了模型效果）。</a:t>
            </a: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794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图中，黑色曲线是真实样本的概率分布函数，绿色曲线是虚假样本的概率分布函数，蓝色曲线是判别器</a:t>
            </a:r>
            <a:r>
              <a:rPr lang="en-US" altLang="zh-CN" dirty="0"/>
              <a:t>D</a:t>
            </a:r>
            <a:r>
              <a:rPr lang="zh-CN" altLang="en-US" dirty="0"/>
              <a:t>的输出，它的值越大表示这个样本越有可能是真实样本。</a:t>
            </a:r>
            <a:endParaRPr lang="en-US" altLang="zh-CN" dirty="0"/>
          </a:p>
          <a:p>
            <a:r>
              <a:rPr lang="zh-CN" altLang="en-US" dirty="0"/>
              <a:t>最下方的平行线是噪声</a:t>
            </a:r>
            <a:r>
              <a:rPr lang="en-US" altLang="zh-CN" dirty="0"/>
              <a:t>z</a:t>
            </a:r>
            <a:r>
              <a:rPr lang="zh-CN" altLang="en-US" dirty="0"/>
              <a:t>，它映射到了</a:t>
            </a:r>
            <a:r>
              <a:rPr lang="en-US" altLang="zh-CN" dirty="0"/>
              <a:t>x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我们可以看到，一开始， 虽然 </a:t>
            </a:r>
            <a:r>
              <a:rPr lang="en-US" altLang="zh-CN" dirty="0"/>
              <a:t>G(z) </a:t>
            </a:r>
            <a:r>
              <a:rPr lang="zh-CN" altLang="en-US" dirty="0"/>
              <a:t>和 </a:t>
            </a:r>
            <a:r>
              <a:rPr lang="en-US" altLang="zh-CN" dirty="0"/>
              <a:t>x</a:t>
            </a:r>
            <a:r>
              <a:rPr lang="zh-CN" altLang="en-US" dirty="0"/>
              <a:t>是在同一个特征空间里的，但它们分布的差异很大，这时，虽然鉴别真实样本和虚假样本的模型 </a:t>
            </a:r>
            <a:r>
              <a:rPr lang="en-US" altLang="zh-CN" dirty="0"/>
              <a:t>D</a:t>
            </a:r>
            <a:r>
              <a:rPr lang="zh-CN" altLang="en-US" dirty="0"/>
              <a:t>性能也不强（太假了），但它很容易就能把两者区分开来，而随着训练的推进，虚假样本的分布逐渐与真实样本重合，</a:t>
            </a:r>
            <a:r>
              <a:rPr lang="en-US" altLang="zh-CN" dirty="0"/>
              <a:t>D</a:t>
            </a:r>
            <a:r>
              <a:rPr lang="zh-CN" altLang="en-US" dirty="0"/>
              <a:t>虽然也在不断更新，但也已经力不从心了。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2669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</a:rPr>
              <a:t>其中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E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指代取期望。这一项是根据「正类」（即辨别出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x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属于真实数据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data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）的对数损失函数而构建的。最大化这一项相当于令判别器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x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服从于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data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的概率密度时能准确地预测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D(x)=1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，也就是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Dx=1 when </a:t>
            </a:r>
            <a:r>
              <a:rPr lang="en-US" altLang="zh-CN" b="0" i="0" dirty="0" err="1">
                <a:solidFill>
                  <a:srgbClr val="4D4D4D"/>
                </a:solidFill>
                <a:effectLst/>
              </a:rPr>
              <a:t>x~pdata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(x)</a:t>
            </a:r>
          </a:p>
          <a:p>
            <a:r>
              <a:rPr lang="zh-CN" altLang="en-US" b="0" i="0" dirty="0">
                <a:solidFill>
                  <a:srgbClr val="4D4D4D"/>
                </a:solidFill>
                <a:effectLst/>
              </a:rPr>
              <a:t>另外一项是企图欺骗判别器的生成器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G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。该项根据「负类」的对数损失函数而构建</a:t>
            </a:r>
            <a:endParaRPr lang="en-US" altLang="zh-CN" b="0" i="0" dirty="0">
              <a:solidFill>
                <a:srgbClr val="4D4D4D"/>
              </a:solidFill>
              <a:effectLst/>
            </a:endParaRPr>
          </a:p>
          <a:p>
            <a:endParaRPr lang="en-US" altLang="zh-CN" b="0" i="0" dirty="0">
              <a:solidFill>
                <a:srgbClr val="4D4D4D"/>
              </a:solidFill>
              <a:effectLst/>
            </a:endParaRPr>
          </a:p>
          <a:p>
            <a:r>
              <a:rPr lang="zh-CN" altLang="en-US" dirty="0"/>
              <a:t>对于 </a:t>
            </a:r>
            <a:r>
              <a:rPr lang="en-US" altLang="zh-CN" dirty="0"/>
              <a:t>D </a:t>
            </a:r>
            <a:r>
              <a:rPr lang="zh-CN" altLang="en-US" dirty="0"/>
              <a:t>而言要尽量使公式最大化（识别能力强），而对于 </a:t>
            </a:r>
            <a:r>
              <a:rPr lang="en-US" altLang="zh-CN" dirty="0"/>
              <a:t>G </a:t>
            </a:r>
            <a:r>
              <a:rPr lang="zh-CN" altLang="en-US" dirty="0"/>
              <a:t>又想使之最小（生成的数据接近实际数据）。整个训练是一个迭代过程。其实极小极大化博弈可以分开理解，即在给定 </a:t>
            </a:r>
            <a:r>
              <a:rPr lang="en-US" altLang="zh-CN" dirty="0"/>
              <a:t>G </a:t>
            </a:r>
            <a:r>
              <a:rPr lang="zh-CN" altLang="en-US" dirty="0"/>
              <a:t>的情况下先最大化 </a:t>
            </a:r>
            <a:r>
              <a:rPr lang="en-US" altLang="zh-CN" dirty="0"/>
              <a:t>V(D,G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  <a:r>
              <a:rPr lang="zh-CN" altLang="en-US" dirty="0"/>
              <a:t>而取 </a:t>
            </a:r>
            <a:r>
              <a:rPr lang="en-US" altLang="zh-CN" dirty="0"/>
              <a:t>D</a:t>
            </a:r>
            <a:r>
              <a:rPr lang="zh-CN" altLang="en-US" dirty="0"/>
              <a:t>，然后固定 </a:t>
            </a:r>
            <a:r>
              <a:rPr lang="en-US" altLang="zh-CN" dirty="0"/>
              <a:t>D</a:t>
            </a:r>
            <a:r>
              <a:rPr lang="zh-CN" altLang="en-US" dirty="0"/>
              <a:t>，并最小</a:t>
            </a:r>
            <a:r>
              <a:rPr lang="en-US" altLang="zh-CN" dirty="0"/>
              <a:t>V(D,G) </a:t>
            </a:r>
            <a:r>
              <a:rPr lang="zh-CN" altLang="en-US" dirty="0"/>
              <a:t>而得到 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其中，给定 </a:t>
            </a:r>
            <a:r>
              <a:rPr lang="en-US" altLang="zh-CN" dirty="0"/>
              <a:t>G</a:t>
            </a:r>
            <a:r>
              <a:rPr lang="zh-CN" altLang="en-US" dirty="0"/>
              <a:t>，最大化 </a:t>
            </a:r>
            <a:r>
              <a:rPr lang="en-US" altLang="zh-CN" dirty="0"/>
              <a:t>V(D,G) </a:t>
            </a:r>
            <a:r>
              <a:rPr lang="zh-CN" altLang="en-US" dirty="0"/>
              <a:t>评估了 </a:t>
            </a:r>
            <a:r>
              <a:rPr lang="en-US" altLang="zh-CN" dirty="0"/>
              <a:t>Pg </a:t>
            </a:r>
            <a:r>
              <a:rPr lang="zh-CN" altLang="en-US" dirty="0"/>
              <a:t>和 </a:t>
            </a:r>
            <a:r>
              <a:rPr lang="en-US" altLang="zh-CN" dirty="0" err="1"/>
              <a:t>Pdata</a:t>
            </a:r>
            <a:r>
              <a:rPr lang="en-US" altLang="zh-CN" dirty="0"/>
              <a:t> </a:t>
            </a:r>
            <a:r>
              <a:rPr lang="zh-CN" altLang="en-US" dirty="0"/>
              <a:t>之间的差异或距离。</a:t>
            </a:r>
            <a:endParaRPr lang="en-US" altLang="zh-CN" dirty="0"/>
          </a:p>
          <a:p>
            <a:r>
              <a:rPr lang="zh-CN" altLang="en-US" dirty="0"/>
              <a:t>最后，我们可以将最优化问题表达为：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8276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</a:rPr>
              <a:t>在极小极大博弈的第一步中，给定生成器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G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，最大化</a:t>
            </a:r>
            <a:r>
              <a:rPr lang="en-US" altLang="zh-CN" b="0" i="0" u="none" strike="noStrike" dirty="0">
                <a:solidFill>
                  <a:srgbClr val="4D4D4D"/>
                </a:solidFill>
                <a:effectLst/>
              </a:rPr>
              <a:t>V(D,G)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而得出最优判别器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。其中，最大化 </a:t>
            </a:r>
            <a:r>
              <a:rPr lang="en-US" altLang="zh-CN" b="0" i="0" u="none" strike="noStrike" dirty="0">
                <a:solidFill>
                  <a:srgbClr val="4D4D4D"/>
                </a:solidFill>
                <a:effectLst/>
              </a:rPr>
              <a:t>V(D,G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评估了和 </a:t>
            </a:r>
            <a:r>
              <a:rPr lang="en-US" altLang="zh-CN" b="0" i="0" u="none" strike="noStrike" dirty="0" err="1">
                <a:solidFill>
                  <a:srgbClr val="4D4D4D"/>
                </a:solidFill>
                <a:effectLst/>
              </a:rPr>
              <a:t>Pdata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之间的差异或距离。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6391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相对熵（</a:t>
            </a:r>
            <a:r>
              <a:rPr lang="en-US" altLang="zh-CN" dirty="0"/>
              <a:t>relative entropy</a:t>
            </a:r>
            <a:r>
              <a:rPr lang="zh-CN" altLang="en-US" dirty="0"/>
              <a:t>），又被称为</a:t>
            </a:r>
            <a:r>
              <a:rPr lang="en-US" altLang="zh-CN" dirty="0" err="1"/>
              <a:t>Kullback-Leibler</a:t>
            </a:r>
            <a:r>
              <a:rPr lang="zh-CN" altLang="en-US" dirty="0"/>
              <a:t>散度（</a:t>
            </a:r>
            <a:r>
              <a:rPr lang="en-US" altLang="zh-CN" dirty="0" err="1"/>
              <a:t>Kullback-Leibler</a:t>
            </a:r>
            <a:r>
              <a:rPr lang="en-US" altLang="zh-CN" dirty="0"/>
              <a:t> divergence</a:t>
            </a:r>
            <a:r>
              <a:rPr lang="zh-CN" altLang="en-US" dirty="0"/>
              <a:t>）或信息散度（</a:t>
            </a:r>
            <a:r>
              <a:rPr lang="en-US" altLang="zh-CN" dirty="0"/>
              <a:t>information divergence</a:t>
            </a:r>
            <a:r>
              <a:rPr lang="zh-CN" altLang="en-US" dirty="0"/>
              <a:t>），是两个概率分布（</a:t>
            </a:r>
            <a:r>
              <a:rPr lang="en-US" altLang="zh-CN" dirty="0"/>
              <a:t>probability distribution</a:t>
            </a:r>
            <a:r>
              <a:rPr lang="zh-CN" altLang="en-US" dirty="0"/>
              <a:t>）间差异的非对称性度量 。在信息理论中，相对熵等价于两个概率分布的信息熵（</a:t>
            </a:r>
            <a:r>
              <a:rPr lang="en-US" altLang="zh-CN" dirty="0"/>
              <a:t>Shannon entropy</a:t>
            </a:r>
            <a:r>
              <a:rPr lang="zh-CN" altLang="en-US" dirty="0"/>
              <a:t>）的差值 </a:t>
            </a:r>
            <a:r>
              <a:rPr lang="en-US" altLang="zh-CN" dirty="0"/>
              <a:t> 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相对熵是一些优化算法，例如最大期望算法（</a:t>
            </a:r>
            <a:r>
              <a:rPr lang="en-US" altLang="zh-CN" dirty="0"/>
              <a:t>Expectation-Maximization algorithm, EM</a:t>
            </a:r>
            <a:r>
              <a:rPr lang="zh-CN" altLang="en-US" dirty="0"/>
              <a:t>）的损失函数</a:t>
            </a:r>
            <a:r>
              <a:rPr lang="en-US" altLang="zh-CN" dirty="0"/>
              <a:t>  </a:t>
            </a:r>
            <a:r>
              <a:rPr lang="zh-CN" altLang="en-US" dirty="0"/>
              <a:t>。此时参与计算的一个概率分布为真实分布，另一个为理论（拟合）分布，相对熵表示使用理论分布拟合真实分布时产生的信息损耗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333333"/>
                </a:solidFill>
                <a:effectLst/>
              </a:rPr>
              <a:t>典型情况下，</a:t>
            </a:r>
            <a:endParaRPr lang="zh-CN" altLang="en-US" dirty="0">
              <a:effectLst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</a:rPr>
              <a:t>(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 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p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表示数据的真实分布，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q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表示数据的理论分布，模型分布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)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4719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9779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19D0BAB-0C08-438C-9B12-208B5188D5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AE3F63-F7E4-4B59-8D1B-04B35853FA7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78" y="339595"/>
            <a:ext cx="504912" cy="50491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933FE80-E2F3-46AC-89BF-28B796D3364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208" y="339595"/>
            <a:ext cx="504037" cy="50491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97213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讲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页脚占位符 7">
            <a:extLst>
              <a:ext uri="{FF2B5EF4-FFF2-40B4-BE49-F238E27FC236}">
                <a16:creationId xmlns:a16="http://schemas.microsoft.com/office/drawing/2014/main" id="{7895FF8B-6160-4BC2-8749-1E2372EF246D}"/>
              </a:ext>
            </a:extLst>
          </p:cNvPr>
          <p:cNvSpPr txBox="1">
            <a:spLocks/>
          </p:cNvSpPr>
          <p:nvPr userDrawn="1"/>
        </p:nvSpPr>
        <p:spPr>
          <a:xfrm>
            <a:off x="2843880" y="4515885"/>
            <a:ext cx="363119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tx1"/>
                </a:solidFill>
              </a:rPr>
              <a:t>PPT</a:t>
            </a:r>
            <a:r>
              <a:rPr lang="zh-CN" altLang="en-US" dirty="0">
                <a:solidFill>
                  <a:schemeClr val="tx1"/>
                </a:solidFill>
              </a:rPr>
              <a:t>模板制作 中国矿业大学 计科</a:t>
            </a:r>
            <a:r>
              <a:rPr lang="en-US" altLang="zh-CN" dirty="0">
                <a:solidFill>
                  <a:schemeClr val="tx1"/>
                </a:solidFill>
              </a:rPr>
              <a:t>19-4</a:t>
            </a:r>
            <a:r>
              <a:rPr lang="zh-CN" altLang="en-US" dirty="0">
                <a:solidFill>
                  <a:schemeClr val="tx1"/>
                </a:solidFill>
              </a:rPr>
              <a:t>班 胡钧耀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138E70C-0009-48BE-B3E4-5696B0F8DD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95AC0B1-6826-4DD2-ABEB-6C4A0C6E3D9E}"/>
              </a:ext>
            </a:extLst>
          </p:cNvPr>
          <p:cNvSpPr/>
          <p:nvPr userDrawn="1"/>
        </p:nvSpPr>
        <p:spPr>
          <a:xfrm>
            <a:off x="0" y="4868863"/>
            <a:ext cx="9144000" cy="27987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61ED3C-907D-483B-81B7-F767924987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378" y="339595"/>
            <a:ext cx="504912" cy="504912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41A22C-8AAA-4978-9760-B40499999A6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208" y="339595"/>
            <a:ext cx="504037" cy="504912"/>
          </a:xfrm>
          <a:prstGeom prst="ellipse">
            <a:avLst/>
          </a:prstGeom>
        </p:spPr>
      </p:pic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D6D50B1-FFE1-4A8F-BC9C-1C41AEBF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2022.4.11</a:t>
            </a:r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A6F4953-FFC5-4643-8FC3-08BC156A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《</a:t>
            </a:r>
            <a:r>
              <a:rPr lang="zh-CN" altLang="en-US" dirty="0"/>
              <a:t>人工智能控制</a:t>
            </a:r>
            <a:r>
              <a:rPr lang="en-US" altLang="zh-CN" dirty="0"/>
              <a:t>》</a:t>
            </a:r>
            <a:r>
              <a:rPr lang="zh-CN" altLang="en-US" dirty="0"/>
              <a:t>课程作业</a:t>
            </a:r>
            <a:r>
              <a:rPr lang="en-US" altLang="zh-CN" dirty="0"/>
              <a:t>-</a:t>
            </a:r>
            <a:r>
              <a:rPr lang="zh-CN" altLang="en-US" dirty="0"/>
              <a:t>生成式对抗网络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0B33BDD-F9C3-4D18-9EB8-425280263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fld id="{6A3FAAF1-4F0E-497D-A297-FF9956710A6C}" type="slidenum">
              <a:rPr lang="zh-CN" altLang="en-US" smtClean="0"/>
              <a:pPr/>
              <a:t>‹#›</a:t>
            </a:fld>
            <a:r>
              <a:rPr lang="en-US" altLang="zh-CN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844670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6D482A-01B3-4A19-BB0A-8F3665F9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83129B-5BF2-4ECC-96DB-5A284ABE6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5F45CD-1897-49B8-A5B2-3E52B8934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2022.4.11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31CC0A-8BF3-4F51-929F-EB73F374E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C68312-770B-4531-9BEE-2E9952540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fld id="{6A3FAAF1-4F0E-497D-A297-FF9956710A6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879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rb4y187vD" TargetMode="External"/><Relationship Id="rId2" Type="http://schemas.openxmlformats.org/officeDocument/2006/relationships/hyperlink" Target="https://www.bilibili.com/video/BV1eE411g7x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203.07293" TargetMode="External"/><Relationship Id="rId5" Type="http://schemas.openxmlformats.org/officeDocument/2006/relationships/hyperlink" Target="https://blog.csdn.net/stalbo/article/details/79283399" TargetMode="External"/><Relationship Id="rId4" Type="http://schemas.openxmlformats.org/officeDocument/2006/relationships/hyperlink" Target="https://zhuanlan.zhihu.com/p/266677860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wmf"/><Relationship Id="rId4" Type="http://schemas.openxmlformats.org/officeDocument/2006/relationships/image" Target="../media/image10.png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image" Target="../media/image16.w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4.wmf"/><Relationship Id="rId12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11.wmf"/><Relationship Id="rId5" Type="http://schemas.openxmlformats.org/officeDocument/2006/relationships/image" Target="../media/image13.wmf"/><Relationship Id="rId15" Type="http://schemas.openxmlformats.org/officeDocument/2006/relationships/image" Target="../media/image17.wmf"/><Relationship Id="rId10" Type="http://schemas.openxmlformats.org/officeDocument/2006/relationships/oleObject" Target="../embeddings/oleObject9.bin"/><Relationship Id="rId4" Type="http://schemas.openxmlformats.org/officeDocument/2006/relationships/oleObject" Target="../embeddings/oleObject6.bin"/><Relationship Id="rId9" Type="http://schemas.openxmlformats.org/officeDocument/2006/relationships/image" Target="../media/image15.wmf"/><Relationship Id="rId14" Type="http://schemas.openxmlformats.org/officeDocument/2006/relationships/oleObject" Target="../embeddings/oleObject11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14.wmf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8.wmf"/><Relationship Id="rId12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3.wmf"/><Relationship Id="rId5" Type="http://schemas.openxmlformats.org/officeDocument/2006/relationships/image" Target="../media/image17.wmf"/><Relationship Id="rId15" Type="http://schemas.openxmlformats.org/officeDocument/2006/relationships/image" Target="../media/image11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9.wmf"/><Relationship Id="rId14" Type="http://schemas.openxmlformats.org/officeDocument/2006/relationships/oleObject" Target="../embeddings/oleObject1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标题 1">
            <a:extLst>
              <a:ext uri="{FF2B5EF4-FFF2-40B4-BE49-F238E27FC236}">
                <a16:creationId xmlns:a16="http://schemas.microsoft.com/office/drawing/2014/main" id="{B0A830DE-F8B6-4025-B3E9-8A8FD36A4542}"/>
              </a:ext>
            </a:extLst>
          </p:cNvPr>
          <p:cNvSpPr>
            <a:spLocks noGrp="1" noChangeArrowheads="1"/>
          </p:cNvSpPr>
          <p:nvPr>
            <p:ph type="ctrTitle" idx="4294967295"/>
            <p:custDataLst>
              <p:tags r:id="rId1"/>
            </p:custDataLst>
          </p:nvPr>
        </p:nvSpPr>
        <p:spPr>
          <a:xfrm>
            <a:off x="539750" y="987640"/>
            <a:ext cx="8064500" cy="170021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CN" altLang="en-US" sz="44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生成式对抗网络</a:t>
            </a:r>
            <a:br>
              <a:rPr lang="en-US" altLang="zh-CN" sz="44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</a:br>
            <a:r>
              <a:rPr lang="en-US" altLang="zh-CN" sz="32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Generative Adversarial Networks</a:t>
            </a:r>
            <a:endParaRPr lang="zh-CN" altLang="en-US" sz="44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  <a:sym typeface="+mn-ea"/>
            </a:endParaRPr>
          </a:p>
        </p:txBody>
      </p:sp>
      <p:sp>
        <p:nvSpPr>
          <p:cNvPr id="20" name="矩形 1">
            <a:extLst>
              <a:ext uri="{FF2B5EF4-FFF2-40B4-BE49-F238E27FC236}">
                <a16:creationId xmlns:a16="http://schemas.microsoft.com/office/drawing/2014/main" id="{CE307025-A0BD-4349-820B-502ECCE2F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6060" y="4299870"/>
            <a:ext cx="342698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制作：计科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19-4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班 胡钧耀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/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2022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年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4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月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11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日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E6C28B-5CD7-4571-B71C-8949896AC161}"/>
              </a:ext>
            </a:extLst>
          </p:cNvPr>
          <p:cNvSpPr txBox="1"/>
          <p:nvPr/>
        </p:nvSpPr>
        <p:spPr>
          <a:xfrm>
            <a:off x="539750" y="2787765"/>
            <a:ext cx="5364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人工智能控制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课程作业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人工智能中的数学思维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训练方法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Train Method</a:t>
              </a:r>
            </a:p>
          </p:txBody>
        </p:sp>
      </p:grpSp>
      <p:sp>
        <p:nvSpPr>
          <p:cNvPr id="6" name="AutoShape 4">
            <a:extLst>
              <a:ext uri="{FF2B5EF4-FFF2-40B4-BE49-F238E27FC236}">
                <a16:creationId xmlns:a16="http://schemas.microsoft.com/office/drawing/2014/main" id="{4985D953-C0AC-4F66-AC86-869FB781FC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11C8921-F030-41A9-9A34-A91ACED9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823" y="986769"/>
            <a:ext cx="5056193" cy="33250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DAF28C03-216A-47D6-ACFC-8CE3C7C600D0}"/>
              </a:ext>
            </a:extLst>
          </p:cNvPr>
          <p:cNvSpPr txBox="1"/>
          <p:nvPr/>
        </p:nvSpPr>
        <p:spPr>
          <a:xfrm>
            <a:off x="1121401" y="4377589"/>
            <a:ext cx="70570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原论文为什么设D更新k回，G才更新1回？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3462A880-D916-428E-B256-730DD77E7C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3" name="页脚占位符 2">
            <a:extLst>
              <a:ext uri="{FF2B5EF4-FFF2-40B4-BE49-F238E27FC236}">
                <a16:creationId xmlns:a16="http://schemas.microsoft.com/office/drawing/2014/main" id="{2888F986-166E-43D1-865C-47A7C7B7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5" name="灯片编号占位符 3">
            <a:extLst>
              <a:ext uri="{FF2B5EF4-FFF2-40B4-BE49-F238E27FC236}">
                <a16:creationId xmlns:a16="http://schemas.microsoft.com/office/drawing/2014/main" id="{DF3659AD-D300-446F-9F91-B78702D2D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10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9642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优缺点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Advantage &amp; Disadvantage</a:t>
              </a:r>
            </a:p>
          </p:txBody>
        </p:sp>
      </p:grpSp>
      <p:sp>
        <p:nvSpPr>
          <p:cNvPr id="6" name="AutoShape 4">
            <a:extLst>
              <a:ext uri="{FF2B5EF4-FFF2-40B4-BE49-F238E27FC236}">
                <a16:creationId xmlns:a16="http://schemas.microsoft.com/office/drawing/2014/main" id="{4985D953-C0AC-4F66-AC86-869FB781FC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7996A3E-64D6-4AF2-8D38-E0F70D80E1BF}"/>
              </a:ext>
            </a:extLst>
          </p:cNvPr>
          <p:cNvSpPr txBox="1"/>
          <p:nvPr/>
        </p:nvSpPr>
        <p:spPr>
          <a:xfrm>
            <a:off x="467715" y="1235748"/>
            <a:ext cx="395128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优点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比其它模型产生了更好的样本（图像更锐利、清晰）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相比较其他生成模型，只用到了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反向传播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，而不需要马尔科夫链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一种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无监督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的学习方式训练，可以被广泛用在无监督学习和半监督学习领域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避免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损失函数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设计的困难，只要有一个基准，直接上判别器，剩下的就交给对抗训练了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0531E1A-0381-413A-BE55-3F763D6D83A3}"/>
              </a:ext>
            </a:extLst>
          </p:cNvPr>
          <p:cNvSpPr txBox="1"/>
          <p:nvPr/>
        </p:nvSpPr>
        <p:spPr>
          <a:xfrm>
            <a:off x="4724400" y="1235748"/>
            <a:ext cx="395128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缺点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不适合处理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离散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形式的数据如文本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可解释性差，生成模型的分布没有显式的表达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需要达到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纳什均衡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，有时梯度下降可以做到，有时做不到，不能根据损失函数的值来判断收敛性，比较难训练，</a:t>
            </a:r>
            <a:r>
              <a:rPr lang="en-US" altLang="zh-CN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与</a:t>
            </a:r>
            <a:r>
              <a:rPr lang="en-US" altLang="zh-CN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之间需要很好同步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模式崩溃</a:t>
            </a:r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，生成出来的结果非常差，但是即使加长训练时间后也无法得到很好的改善</a:t>
            </a:r>
          </a:p>
        </p:txBody>
      </p:sp>
      <p:sp>
        <p:nvSpPr>
          <p:cNvPr id="11" name="日期占位符 1">
            <a:extLst>
              <a:ext uri="{FF2B5EF4-FFF2-40B4-BE49-F238E27FC236}">
                <a16:creationId xmlns:a16="http://schemas.microsoft.com/office/drawing/2014/main" id="{5EA124DA-9F78-4240-93B2-42B01D18F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2" name="页脚占位符 2">
            <a:extLst>
              <a:ext uri="{FF2B5EF4-FFF2-40B4-BE49-F238E27FC236}">
                <a16:creationId xmlns:a16="http://schemas.microsoft.com/office/drawing/2014/main" id="{62B9846B-EBF1-4403-9A22-6F90F2189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3" name="灯片编号占位符 3">
            <a:extLst>
              <a:ext uri="{FF2B5EF4-FFF2-40B4-BE49-F238E27FC236}">
                <a16:creationId xmlns:a16="http://schemas.microsoft.com/office/drawing/2014/main" id="{C3DE2EC9-FD93-4704-8871-F45627A5A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11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7018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A60B8E5-1F54-43C9-A51C-FE68A10C54F5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51F1A83C-E1A3-42EB-94B6-8612B9FA52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33A93F12-8119-43A5-8784-865E485712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发展现状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Present Situation</a:t>
              </a:r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5481088A-305C-474A-A258-B9BE79ABC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23" y="1347665"/>
            <a:ext cx="3444321" cy="24481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16B1FB24-1162-4C73-859F-87404D054A6C}"/>
              </a:ext>
            </a:extLst>
          </p:cNvPr>
          <p:cNvSpPr txBox="1"/>
          <p:nvPr/>
        </p:nvSpPr>
        <p:spPr>
          <a:xfrm>
            <a:off x="467714" y="1736938"/>
            <a:ext cx="3816264" cy="1669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“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GANs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是近十年以来机器学习中最优秀的想法。”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>
              <a:lnSpc>
                <a:spcPct val="200000"/>
              </a:lnSpc>
            </a:pP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——CNN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之父，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DL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先驱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Yann </a:t>
            </a:r>
            <a:r>
              <a:rPr lang="en-US" altLang="zh-CN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LeCun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74423B-F093-4289-8E53-A2ACC438EAF5}"/>
              </a:ext>
            </a:extLst>
          </p:cNvPr>
          <p:cNvSpPr txBox="1"/>
          <p:nvPr/>
        </p:nvSpPr>
        <p:spPr>
          <a:xfrm>
            <a:off x="4678982" y="3963017"/>
            <a:ext cx="38162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GitHub: the-</a:t>
            </a:r>
            <a:r>
              <a:rPr lang="en-US" altLang="zh-CN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-zoo 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日期占位符 1">
            <a:extLst>
              <a:ext uri="{FF2B5EF4-FFF2-40B4-BE49-F238E27FC236}">
                <a16:creationId xmlns:a16="http://schemas.microsoft.com/office/drawing/2014/main" id="{0E0D632F-6073-42BB-9726-3524CFE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2" name="页脚占位符 2">
            <a:extLst>
              <a:ext uri="{FF2B5EF4-FFF2-40B4-BE49-F238E27FC236}">
                <a16:creationId xmlns:a16="http://schemas.microsoft.com/office/drawing/2014/main" id="{16ECB616-1FFB-41CC-85DB-9B2049FBA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6" name="灯片编号占位符 3">
            <a:extLst>
              <a:ext uri="{FF2B5EF4-FFF2-40B4-BE49-F238E27FC236}">
                <a16:creationId xmlns:a16="http://schemas.microsoft.com/office/drawing/2014/main" id="{BF4C8A48-4019-4DE8-A053-B83B83F47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12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7801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60F8A119-9154-41B7-92F1-418BDA0FB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9322" y="1201023"/>
            <a:ext cx="3885353" cy="14675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320CC99-225A-47A6-B1C1-E6CE5F386298}"/>
              </a:ext>
            </a:extLst>
          </p:cNvPr>
          <p:cNvSpPr txBox="1"/>
          <p:nvPr/>
        </p:nvSpPr>
        <p:spPr>
          <a:xfrm>
            <a:off x="4095923" y="40922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数据生成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D4FC7A15-82A6-4A1B-9FF1-A9C0B0E94F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8451" y="2763084"/>
            <a:ext cx="4347096" cy="12775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日期占位符 1">
            <a:extLst>
              <a:ext uri="{FF2B5EF4-FFF2-40B4-BE49-F238E27FC236}">
                <a16:creationId xmlns:a16="http://schemas.microsoft.com/office/drawing/2014/main" id="{401E5BC7-D21D-4F5D-B97C-5F98BD6CE6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7" name="页脚占位符 2">
            <a:extLst>
              <a:ext uri="{FF2B5EF4-FFF2-40B4-BE49-F238E27FC236}">
                <a16:creationId xmlns:a16="http://schemas.microsoft.com/office/drawing/2014/main" id="{06795999-61F0-4CA1-867B-DB9D37CE7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8" name="灯片编号占位符 3">
            <a:extLst>
              <a:ext uri="{FF2B5EF4-FFF2-40B4-BE49-F238E27FC236}">
                <a16:creationId xmlns:a16="http://schemas.microsoft.com/office/drawing/2014/main" id="{D60D7921-2C96-4042-8F68-55231B36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13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1384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pic>
        <p:nvPicPr>
          <p:cNvPr id="7176" name="Picture 8">
            <a:extLst>
              <a:ext uri="{FF2B5EF4-FFF2-40B4-BE49-F238E27FC236}">
                <a16:creationId xmlns:a16="http://schemas.microsoft.com/office/drawing/2014/main" id="{C84B4583-81E8-4E19-9078-00983C000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978" y="1355465"/>
            <a:ext cx="5736044" cy="24647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C5ADB7FE-7047-455E-9494-B8C898391F0F}"/>
              </a:ext>
            </a:extLst>
          </p:cNvPr>
          <p:cNvSpPr txBox="1"/>
          <p:nvPr/>
        </p:nvSpPr>
        <p:spPr>
          <a:xfrm>
            <a:off x="4095925" y="40922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图片翻译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E54D4FB5-0125-482B-8648-C7D603177D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3" name="页脚占位符 2">
            <a:extLst>
              <a:ext uri="{FF2B5EF4-FFF2-40B4-BE49-F238E27FC236}">
                <a16:creationId xmlns:a16="http://schemas.microsoft.com/office/drawing/2014/main" id="{3A6725DA-28FA-40A8-B3B0-980F6DB9B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4" name="灯片编号占位符 3">
            <a:extLst>
              <a:ext uri="{FF2B5EF4-FFF2-40B4-BE49-F238E27FC236}">
                <a16:creationId xmlns:a16="http://schemas.microsoft.com/office/drawing/2014/main" id="{0C6BA708-3D8C-42E3-AF0E-47E0C110B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14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996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8F6995F0-901D-4FCB-9744-F7830C8957BA}"/>
              </a:ext>
            </a:extLst>
          </p:cNvPr>
          <p:cNvSpPr txBox="1"/>
          <p:nvPr/>
        </p:nvSpPr>
        <p:spPr>
          <a:xfrm>
            <a:off x="4095927" y="409228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超分辨率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1BDB413-2F3B-4EAF-A444-7255F09FC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142" y="1779695"/>
            <a:ext cx="7105716" cy="17415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日期占位符 1">
            <a:extLst>
              <a:ext uri="{FF2B5EF4-FFF2-40B4-BE49-F238E27FC236}">
                <a16:creationId xmlns:a16="http://schemas.microsoft.com/office/drawing/2014/main" id="{0FCBE559-AED3-46F0-8359-4542D942C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4" name="页脚占位符 2">
            <a:extLst>
              <a:ext uri="{FF2B5EF4-FFF2-40B4-BE49-F238E27FC236}">
                <a16:creationId xmlns:a16="http://schemas.microsoft.com/office/drawing/2014/main" id="{7C001566-D046-48AC-BC7C-F20433B94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5" name="灯片编号占位符 3">
            <a:extLst>
              <a:ext uri="{FF2B5EF4-FFF2-40B4-BE49-F238E27FC236}">
                <a16:creationId xmlns:a16="http://schemas.microsoft.com/office/drawing/2014/main" id="{2D30DE13-8341-49CA-BE4A-F8AEBAEAE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15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3303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4E1884-9B8F-4AFC-82FA-84C6E7408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665" y="1719625"/>
            <a:ext cx="3634843" cy="170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393C5153-9BB6-4082-8E96-68645FFCB280}"/>
              </a:ext>
            </a:extLst>
          </p:cNvPr>
          <p:cNvSpPr txBox="1"/>
          <p:nvPr/>
        </p:nvSpPr>
        <p:spPr>
          <a:xfrm>
            <a:off x="395710" y="1719625"/>
            <a:ext cx="3888270" cy="1704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Adobe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团队最新提出的一种结合多个预训练的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进行图像生成的新方法</a:t>
            </a:r>
            <a:r>
              <a:rPr lang="en-US" altLang="zh-CN" b="0" i="0" dirty="0" err="1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InsetGAN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，论文目前已被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CVPR 2022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（计算机视觉与模式识别会议）接收。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日期占位符 1">
            <a:extLst>
              <a:ext uri="{FF2B5EF4-FFF2-40B4-BE49-F238E27FC236}">
                <a16:creationId xmlns:a16="http://schemas.microsoft.com/office/drawing/2014/main" id="{87961D09-CF45-4EC2-8152-05132DADED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3" name="页脚占位符 2">
            <a:extLst>
              <a:ext uri="{FF2B5EF4-FFF2-40B4-BE49-F238E27FC236}">
                <a16:creationId xmlns:a16="http://schemas.microsoft.com/office/drawing/2014/main" id="{2E0E777F-7877-4B0F-AF37-72E96E26E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4" name="灯片编号占位符 3">
            <a:extLst>
              <a:ext uri="{FF2B5EF4-FFF2-40B4-BE49-F238E27FC236}">
                <a16:creationId xmlns:a16="http://schemas.microsoft.com/office/drawing/2014/main" id="{531DABA8-A840-4C7D-A1FD-53324AFEA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16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5223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EB549209-AB60-447A-86DF-41F59D44B1D0}"/>
              </a:ext>
            </a:extLst>
          </p:cNvPr>
          <p:cNvSpPr txBox="1"/>
          <p:nvPr/>
        </p:nvSpPr>
        <p:spPr>
          <a:xfrm>
            <a:off x="437628" y="1304127"/>
            <a:ext cx="8424585" cy="2535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用</a:t>
            </a:r>
            <a:r>
              <a:rPr lang="en-US" altLang="zh-CN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PS</a:t>
            </a:r>
            <a:r>
              <a:rPr lang="zh-CN" altLang="en-US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的方式</a:t>
            </a:r>
            <a:r>
              <a:rPr lang="en-US" altLang="zh-CN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出个人体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全身</a:t>
            </a:r>
            <a:r>
              <a:rPr lang="en-US" altLang="zh-CN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 （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Full-Body 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），基于中等质量的数据进行训练并生成一个人体。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部分</a:t>
            </a:r>
            <a:r>
              <a:rPr lang="en-US" altLang="zh-CN" b="1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，其中包含了多个针对脸部、手、脚等特定部位进行训练的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这两类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的合作方式类似于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PS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：全身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是一张已经有打底线稿的画布，而部分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则是一张一张叠在上面的图层。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但不同边界的“图层”在叠到画布上时，会有出现对齐问题（伪影）。</a:t>
            </a:r>
          </a:p>
        </p:txBody>
      </p:sp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34BE617D-732C-49FC-834C-22CA041B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3" name="页脚占位符 2">
            <a:extLst>
              <a:ext uri="{FF2B5EF4-FFF2-40B4-BE49-F238E27FC236}">
                <a16:creationId xmlns:a16="http://schemas.microsoft.com/office/drawing/2014/main" id="{8F5A3F6F-770E-43C7-AC54-4AE5795A0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4" name="灯片编号占位符 3">
            <a:extLst>
              <a:ext uri="{FF2B5EF4-FFF2-40B4-BE49-F238E27FC236}">
                <a16:creationId xmlns:a16="http://schemas.microsoft.com/office/drawing/2014/main" id="{F2883D64-FA7F-4F54-992A-5E21EAE11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17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8474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EB549209-AB60-447A-86DF-41F59D44B1D0}"/>
              </a:ext>
            </a:extLst>
          </p:cNvPr>
          <p:cNvSpPr txBox="1"/>
          <p:nvPr/>
        </p:nvSpPr>
        <p:spPr>
          <a:xfrm>
            <a:off x="251701" y="1355670"/>
            <a:ext cx="461858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引入</a:t>
            </a:r>
            <a:r>
              <a:rPr lang="zh-CN" altLang="en-US" b="0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边界框检测器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，在底层画布检测部分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生成的特定区域，也就是全身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生成的区域中的位置，裁剪后再将特定区域嵌入。</a:t>
            </a:r>
          </a:p>
          <a:p>
            <a:pPr algn="just"/>
            <a:endParaRPr lang="en-US" altLang="zh-CN" b="0" i="0" dirty="0"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just"/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这一过程使得所选区域的边界能够和嵌入区域相匹配，以实现无缝合成。</a:t>
            </a:r>
            <a:endParaRPr lang="en-US" altLang="zh-CN" b="0" i="0" dirty="0"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just"/>
            <a:endParaRPr lang="zh-CN" altLang="en-US" b="0" i="0" dirty="0"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just"/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同时，还对这两个区域进行下采样，再次增加图像像素内容的一致性。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262D89D-76CD-4CD0-BDB3-E7347668B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4492" y="1566598"/>
            <a:ext cx="3631195" cy="216346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日期占位符 1">
            <a:extLst>
              <a:ext uri="{FF2B5EF4-FFF2-40B4-BE49-F238E27FC236}">
                <a16:creationId xmlns:a16="http://schemas.microsoft.com/office/drawing/2014/main" id="{9CEE2515-3286-4E03-81BE-45D575FA89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3" name="页脚占位符 2">
            <a:extLst>
              <a:ext uri="{FF2B5EF4-FFF2-40B4-BE49-F238E27FC236}">
                <a16:creationId xmlns:a16="http://schemas.microsoft.com/office/drawing/2014/main" id="{FC41A86A-957C-4FA8-84DB-C81650EC1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4" name="灯片编号占位符 3">
            <a:extLst>
              <a:ext uri="{FF2B5EF4-FFF2-40B4-BE49-F238E27FC236}">
                <a16:creationId xmlns:a16="http://schemas.microsoft.com/office/drawing/2014/main" id="{337D748C-0DA9-412A-926B-4ECFA4935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18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44367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C27B2B27-80FE-46AA-9413-D568DDCF9958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7" name="矩形 1">
              <a:extLst>
                <a:ext uri="{FF2B5EF4-FFF2-40B4-BE49-F238E27FC236}">
                  <a16:creationId xmlns:a16="http://schemas.microsoft.com/office/drawing/2014/main" id="{52B44415-7D49-491C-BD3B-5526057F5A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" name="TextBox 2">
              <a:extLst>
                <a:ext uri="{FF2B5EF4-FFF2-40B4-BE49-F238E27FC236}">
                  <a16:creationId xmlns:a16="http://schemas.microsoft.com/office/drawing/2014/main" id="{CFA0F1BD-0041-4F60-833F-17B90C1052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参考文献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Reference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FF6691E8-8951-4850-B7EB-4B8EDF200CD0}"/>
              </a:ext>
            </a:extLst>
          </p:cNvPr>
          <p:cNvSpPr txBox="1"/>
          <p:nvPr/>
        </p:nvSpPr>
        <p:spPr>
          <a:xfrm>
            <a:off x="115362" y="1481291"/>
            <a:ext cx="8913274" cy="2180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 fontAlgn="base">
              <a:lnSpc>
                <a:spcPct val="200000"/>
              </a:lnSpc>
              <a:buFont typeface="+mj-lt"/>
              <a:buAutoNum type="arabicPeriod"/>
            </a:pP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【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机器学习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】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白板推导系列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(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三十一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) 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～ 生成对抗网络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(GAN)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  <a:hlinkClick r:id="rId2"/>
              </a:rPr>
              <a:t>https://www.bilibili.com/video/BV1eE411g7xc</a:t>
            </a:r>
            <a:endParaRPr lang="en-US" altLang="zh-CN" sz="1400" b="0" i="0" dirty="0">
              <a:solidFill>
                <a:srgbClr val="212121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342900" indent="-342900" algn="l" fontAlgn="base">
              <a:lnSpc>
                <a:spcPct val="200000"/>
              </a:lnSpc>
              <a:buFont typeface="+mj-lt"/>
              <a:buAutoNum type="arabicPeriod"/>
            </a:pP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论文逐段精读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【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论文精读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】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  <a:hlinkClick r:id="rId3"/>
              </a:rPr>
              <a:t>https://www.bilibili.com/video/BV1rb4y187vD</a:t>
            </a:r>
            <a:endParaRPr lang="en-US" altLang="zh-CN" sz="1400" b="0" i="0" dirty="0">
              <a:solidFill>
                <a:srgbClr val="212121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342900" indent="-342900" algn="l" fontAlgn="base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通俗理解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（一）：把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给你讲得明明白白，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  <a:hlinkClick r:id="rId4"/>
              </a:rPr>
              <a:t>https://zhuanlan.zhihu.com/p/266677860</a:t>
            </a:r>
            <a:endParaRPr lang="en-US" altLang="zh-CN" sz="1400" b="0" i="0" dirty="0">
              <a:solidFill>
                <a:srgbClr val="212121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342900" indent="-342900" fontAlgn="base">
              <a:lnSpc>
                <a:spcPct val="200000"/>
              </a:lnSpc>
              <a:buFont typeface="+mj-lt"/>
              <a:buAutoNum type="arabicPeriod"/>
            </a:pP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论文阅读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——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原始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（基本概念及理论推导），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  <a:hlinkClick r:id="rId5"/>
              </a:rPr>
              <a:t>https://blog.csdn.net/stalbo/article/details/79283399</a:t>
            </a:r>
            <a:endParaRPr lang="en-US" altLang="zh-CN" sz="1400" b="0" i="0" dirty="0">
              <a:solidFill>
                <a:srgbClr val="212121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342900" indent="-342900" algn="l" fontAlgn="base">
              <a:lnSpc>
                <a:spcPct val="200000"/>
              </a:lnSpc>
              <a:buFont typeface="+mj-lt"/>
              <a:buAutoNum type="arabicPeriod"/>
            </a:pPr>
            <a:r>
              <a:rPr lang="en-US" altLang="zh-CN" sz="1400" b="0" i="0" dirty="0" err="1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InsetGAN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 for Full-Body Image Generation</a:t>
            </a:r>
            <a:r>
              <a:rPr lang="zh-CN" altLang="en-US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400" b="0" i="0" dirty="0">
                <a:solidFill>
                  <a:srgbClr val="212121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  <a:hlinkClick r:id="rId6"/>
              </a:rPr>
              <a:t>https://arxiv.org/abs/2203.07293</a:t>
            </a:r>
            <a:endParaRPr lang="en-US" altLang="zh-CN" sz="1400" b="0" i="0" dirty="0">
              <a:solidFill>
                <a:srgbClr val="212121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9" name="日期占位符 1">
            <a:extLst>
              <a:ext uri="{FF2B5EF4-FFF2-40B4-BE49-F238E27FC236}">
                <a16:creationId xmlns:a16="http://schemas.microsoft.com/office/drawing/2014/main" id="{01FF6BA6-606E-4247-A207-A0CB5C67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59924C1B-6BA7-40FA-8FF0-F286F75FE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2" name="灯片编号占位符 3">
            <a:extLst>
              <a:ext uri="{FF2B5EF4-FFF2-40B4-BE49-F238E27FC236}">
                <a16:creationId xmlns:a16="http://schemas.microsoft.com/office/drawing/2014/main" id="{99C23CEC-986B-4F52-BA8D-63CBFB0F2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19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3064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博弈思想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Game Theory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7278EFD8-4A8F-4F41-B905-934540F13A7A}"/>
              </a:ext>
            </a:extLst>
          </p:cNvPr>
          <p:cNvSpPr txBox="1"/>
          <p:nvPr/>
        </p:nvSpPr>
        <p:spPr>
          <a:xfrm>
            <a:off x="1367776" y="1033732"/>
            <a:ext cx="6408445" cy="3076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矛与盾</a:t>
            </a:r>
          </a:p>
          <a:p>
            <a:pPr algn="just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楚人有鬻（</a:t>
            </a:r>
            <a:r>
              <a:rPr lang="en-US" altLang="zh-CN" sz="2000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yù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）盾与矛者，誉之曰：“吾盾之坚，物莫能陷也。”又誉其矛曰：“吾矛之利，于物无不陷也。”或曰：“以子之矛，陷子之盾，何如？”其人弗能应也。夫</a:t>
            </a:r>
            <a:r>
              <a: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不可陷之盾与无不陷之矛，不可同世而立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>
              <a:lnSpc>
                <a:spcPct val="20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——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先秦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韩非子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endParaRPr lang="zh-CN" altLang="en-US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日期占位符 1">
            <a:extLst>
              <a:ext uri="{FF2B5EF4-FFF2-40B4-BE49-F238E27FC236}">
                <a16:creationId xmlns:a16="http://schemas.microsoft.com/office/drawing/2014/main" id="{10CF5312-7269-447F-86AD-28B40DE071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2" name="页脚占位符 2">
            <a:extLst>
              <a:ext uri="{FF2B5EF4-FFF2-40B4-BE49-F238E27FC236}">
                <a16:creationId xmlns:a16="http://schemas.microsoft.com/office/drawing/2014/main" id="{675544D6-50FB-4829-9809-C4CE66F0C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4" name="灯片编号占位符 3">
            <a:extLst>
              <a:ext uri="{FF2B5EF4-FFF2-40B4-BE49-F238E27FC236}">
                <a16:creationId xmlns:a16="http://schemas.microsoft.com/office/drawing/2014/main" id="{2C7B83D3-2CF1-4D9C-B799-0D32A4DD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2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54193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DE6E9-9436-4EEC-A1D0-033E45BCC69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9750" y="1082906"/>
            <a:ext cx="8064500" cy="1700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感谢观看，恳请老师同学指正！</a:t>
            </a:r>
            <a:endParaRPr lang="en-US" altLang="zh-CN" sz="36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3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Thanks for watching!</a:t>
            </a:r>
            <a:endParaRPr lang="zh-CN" altLang="en-US" sz="36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  <a:sym typeface="+mn-ea"/>
            </a:endParaRPr>
          </a:p>
        </p:txBody>
      </p:sp>
      <p:sp>
        <p:nvSpPr>
          <p:cNvPr id="3" name="矩形 1">
            <a:extLst>
              <a:ext uri="{FF2B5EF4-FFF2-40B4-BE49-F238E27FC236}">
                <a16:creationId xmlns:a16="http://schemas.microsoft.com/office/drawing/2014/main" id="{65614B6A-B839-49CD-B414-3904FBEF4A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6060" y="4299870"/>
            <a:ext cx="342698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制作：计科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19-4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班 胡钧耀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/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2022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年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4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月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11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日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D344CF9-5D2F-4E56-A1BE-C58C35F2A5FA}"/>
              </a:ext>
            </a:extLst>
          </p:cNvPr>
          <p:cNvSpPr txBox="1"/>
          <p:nvPr/>
        </p:nvSpPr>
        <p:spPr>
          <a:xfrm>
            <a:off x="536405" y="2931775"/>
            <a:ext cx="5364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人工智能控制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课程作业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人工智能中的数学思维</a:t>
            </a:r>
          </a:p>
        </p:txBody>
      </p:sp>
    </p:spTree>
    <p:extLst>
      <p:ext uri="{BB962C8B-B14F-4D97-AF65-F5344CB8AC3E}">
        <p14:creationId xmlns:p14="http://schemas.microsoft.com/office/powerpoint/2010/main" val="98395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64D516CB-A792-4909-8EC3-E0E5571596B7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38A8FAA2-913F-4597-A88B-785D9589B9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62E3DD1A-B3FF-44BB-8D79-6A52A42BC7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案例引入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Case</a:t>
              </a:r>
            </a:p>
          </p:txBody>
        </p:sp>
      </p:grpSp>
      <p:pic>
        <p:nvPicPr>
          <p:cNvPr id="8" name="Picture 2">
            <a:extLst>
              <a:ext uri="{FF2B5EF4-FFF2-40B4-BE49-F238E27FC236}">
                <a16:creationId xmlns:a16="http://schemas.microsoft.com/office/drawing/2014/main" id="{36AB8C49-00DB-49A6-A950-41193C98E8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3" t="8210" r="7799" b="9702"/>
          <a:stretch/>
        </p:blipFill>
        <p:spPr bwMode="auto">
          <a:xfrm>
            <a:off x="1043755" y="1131650"/>
            <a:ext cx="2228778" cy="12382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3958B64D-8B24-4C2C-A11A-4916C7DF0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856"/>
          <a:stretch/>
        </p:blipFill>
        <p:spPr bwMode="auto">
          <a:xfrm>
            <a:off x="1043755" y="2945900"/>
            <a:ext cx="2228778" cy="96025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9A7F3F2-06D8-42B0-A3EF-5B11CCFE2C17}"/>
              </a:ext>
            </a:extLst>
          </p:cNvPr>
          <p:cNvSpPr txBox="1"/>
          <p:nvPr/>
        </p:nvSpPr>
        <p:spPr>
          <a:xfrm>
            <a:off x="1569682" y="2432559"/>
            <a:ext cx="1176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大师作品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 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1DCA6D7-D6C5-4D28-9000-D110B6CAD2DB}"/>
              </a:ext>
            </a:extLst>
          </p:cNvPr>
          <p:cNvSpPr txBox="1"/>
          <p:nvPr/>
        </p:nvSpPr>
        <p:spPr>
          <a:xfrm>
            <a:off x="1561665" y="3953970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学生作品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 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B326D46-AC49-4FC9-9715-24B54EA2B77D}"/>
              </a:ext>
            </a:extLst>
          </p:cNvPr>
          <p:cNvSpPr txBox="1"/>
          <p:nvPr/>
        </p:nvSpPr>
        <p:spPr>
          <a:xfrm>
            <a:off x="2886342" y="243255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静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A9191AB-553E-44B0-8934-01F986B616C5}"/>
              </a:ext>
            </a:extLst>
          </p:cNvPr>
          <p:cNvSpPr txBox="1"/>
          <p:nvPr/>
        </p:nvSpPr>
        <p:spPr>
          <a:xfrm>
            <a:off x="2886342" y="395397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193AC00-A8CD-450B-9781-29E56F439812}"/>
              </a:ext>
            </a:extLst>
          </p:cNvPr>
          <p:cNvSpPr txBox="1"/>
          <p:nvPr/>
        </p:nvSpPr>
        <p:spPr>
          <a:xfrm>
            <a:off x="4405591" y="2432559"/>
            <a:ext cx="1481496" cy="36933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专家鉴定🔍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B47845D-9F9B-4E75-B7E5-E08B3538A945}"/>
              </a:ext>
            </a:extLst>
          </p:cNvPr>
          <p:cNvSpPr txBox="1"/>
          <p:nvPr/>
        </p:nvSpPr>
        <p:spPr>
          <a:xfrm>
            <a:off x="5399979" y="289433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动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B734FDD-29A3-4F19-8E28-F0FFD2EB7839}"/>
              </a:ext>
            </a:extLst>
          </p:cNvPr>
          <p:cNvCxnSpPr>
            <a:stCxn id="8" idx="3"/>
            <a:endCxn id="14" idx="1"/>
          </p:cNvCxnSpPr>
          <p:nvPr/>
        </p:nvCxnSpPr>
        <p:spPr>
          <a:xfrm>
            <a:off x="3272533" y="1750755"/>
            <a:ext cx="1133058" cy="866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67A17A2-8346-4832-B0CD-F18584DDCC94}"/>
              </a:ext>
            </a:extLst>
          </p:cNvPr>
          <p:cNvCxnSpPr>
            <a:stCxn id="9" idx="3"/>
            <a:endCxn id="14" idx="1"/>
          </p:cNvCxnSpPr>
          <p:nvPr/>
        </p:nvCxnSpPr>
        <p:spPr>
          <a:xfrm flipV="1">
            <a:off x="3272533" y="2617225"/>
            <a:ext cx="1133058" cy="808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9D1A95D5-543B-485E-9AAA-62AA623BC3FD}"/>
              </a:ext>
            </a:extLst>
          </p:cNvPr>
          <p:cNvCxnSpPr>
            <a:cxnSpLocks/>
            <a:stCxn id="14" idx="3"/>
            <a:endCxn id="19" idx="1"/>
          </p:cNvCxnSpPr>
          <p:nvPr/>
        </p:nvCxnSpPr>
        <p:spPr>
          <a:xfrm flipV="1">
            <a:off x="5887087" y="2081840"/>
            <a:ext cx="1144623" cy="53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DA856A76-E9C7-4DD5-80C3-5C92E83DDF3B}"/>
              </a:ext>
            </a:extLst>
          </p:cNvPr>
          <p:cNvSpPr txBox="1"/>
          <p:nvPr/>
        </p:nvSpPr>
        <p:spPr>
          <a:xfrm>
            <a:off x="7031710" y="1897174"/>
            <a:ext cx="963725" cy="369332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美了🤗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7BF8940-40A3-4224-854C-826EB0DC870A}"/>
              </a:ext>
            </a:extLst>
          </p:cNvPr>
          <p:cNvSpPr txBox="1"/>
          <p:nvPr/>
        </p:nvSpPr>
        <p:spPr>
          <a:xfrm>
            <a:off x="7031711" y="2857949"/>
            <a:ext cx="963725" cy="369332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寄了😅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99AB95E3-8511-42F8-BF18-A3CFF7CDAB1D}"/>
              </a:ext>
            </a:extLst>
          </p:cNvPr>
          <p:cNvCxnSpPr>
            <a:stCxn id="14" idx="3"/>
            <a:endCxn id="20" idx="1"/>
          </p:cNvCxnSpPr>
          <p:nvPr/>
        </p:nvCxnSpPr>
        <p:spPr>
          <a:xfrm>
            <a:off x="5887087" y="2617225"/>
            <a:ext cx="1144624" cy="425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6C28EAA7-1289-42A8-BD76-574162C3AD0A}"/>
              </a:ext>
            </a:extLst>
          </p:cNvPr>
          <p:cNvSpPr txBox="1"/>
          <p:nvPr/>
        </p:nvSpPr>
        <p:spPr>
          <a:xfrm>
            <a:off x="4864249" y="3654207"/>
            <a:ext cx="3190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目标：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高水平，要能以假乱真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关键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：双高（学生、专家）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3220250-80C6-4562-94DF-89388C288087}"/>
              </a:ext>
            </a:extLst>
          </p:cNvPr>
          <p:cNvSpPr txBox="1"/>
          <p:nvPr/>
        </p:nvSpPr>
        <p:spPr>
          <a:xfrm>
            <a:off x="5938499" y="1948115"/>
            <a:ext cx="913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逼真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20959FB-6161-459D-AB86-B33A5C8A6599}"/>
              </a:ext>
            </a:extLst>
          </p:cNvPr>
          <p:cNvSpPr txBox="1"/>
          <p:nvPr/>
        </p:nvSpPr>
        <p:spPr>
          <a:xfrm>
            <a:off x="5930701" y="2876467"/>
            <a:ext cx="913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虚假</a:t>
            </a:r>
          </a:p>
        </p:txBody>
      </p:sp>
      <p:sp>
        <p:nvSpPr>
          <p:cNvPr id="28" name="日期占位符 1">
            <a:extLst>
              <a:ext uri="{FF2B5EF4-FFF2-40B4-BE49-F238E27FC236}">
                <a16:creationId xmlns:a16="http://schemas.microsoft.com/office/drawing/2014/main" id="{9DB20755-46A9-45F8-B812-D3F2D663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29" name="页脚占位符 2">
            <a:extLst>
              <a:ext uri="{FF2B5EF4-FFF2-40B4-BE49-F238E27FC236}">
                <a16:creationId xmlns:a16="http://schemas.microsoft.com/office/drawing/2014/main" id="{31B1AD29-2879-4EB7-8F8D-7A1DCB2F5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30" name="灯片编号占位符 3">
            <a:extLst>
              <a:ext uri="{FF2B5EF4-FFF2-40B4-BE49-F238E27FC236}">
                <a16:creationId xmlns:a16="http://schemas.microsoft.com/office/drawing/2014/main" id="{51B13DF3-EF09-4F8A-B2D3-4F5BD71AF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3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889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主要结构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Main Structure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49D739B3-160A-425F-A39D-7D18F22150FD}"/>
              </a:ext>
            </a:extLst>
          </p:cNvPr>
          <p:cNvGrpSpPr/>
          <p:nvPr/>
        </p:nvGrpSpPr>
        <p:grpSpPr>
          <a:xfrm>
            <a:off x="436785" y="1193133"/>
            <a:ext cx="8402342" cy="2757233"/>
            <a:chOff x="392181" y="1513644"/>
            <a:chExt cx="8402342" cy="2757233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40D11DE0-2E6F-42AD-A67A-408C6F31A794}"/>
                </a:ext>
              </a:extLst>
            </p:cNvPr>
            <p:cNvSpPr/>
            <p:nvPr/>
          </p:nvSpPr>
          <p:spPr>
            <a:xfrm>
              <a:off x="1959291" y="3170952"/>
              <a:ext cx="288020" cy="50403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7" name="梯形 6">
              <a:extLst>
                <a:ext uri="{FF2B5EF4-FFF2-40B4-BE49-F238E27FC236}">
                  <a16:creationId xmlns:a16="http://schemas.microsoft.com/office/drawing/2014/main" id="{378B8647-97D8-4FDC-9218-A77D4CC4A5C2}"/>
                </a:ext>
              </a:extLst>
            </p:cNvPr>
            <p:cNvSpPr/>
            <p:nvPr/>
          </p:nvSpPr>
          <p:spPr>
            <a:xfrm rot="16200000">
              <a:off x="2595196" y="2637593"/>
              <a:ext cx="1307013" cy="1570753"/>
            </a:xfrm>
            <a:prstGeom prst="trapezoi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AE360F4-E184-40EA-9031-5216AC6D36F0}"/>
                </a:ext>
              </a:extLst>
            </p:cNvPr>
            <p:cNvSpPr txBox="1"/>
            <p:nvPr/>
          </p:nvSpPr>
          <p:spPr>
            <a:xfrm>
              <a:off x="392181" y="3070274"/>
              <a:ext cx="1570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随机噪声</a:t>
              </a:r>
              <a:endPara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en-US" altLang="zh-CN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[0.1 0.9 …]</a:t>
              </a:r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4" name="梯形 13">
              <a:extLst>
                <a:ext uri="{FF2B5EF4-FFF2-40B4-BE49-F238E27FC236}">
                  <a16:creationId xmlns:a16="http://schemas.microsoft.com/office/drawing/2014/main" id="{53F6FEF6-78E3-4394-8DC6-68B9EF18797A}"/>
                </a:ext>
              </a:extLst>
            </p:cNvPr>
            <p:cNvSpPr/>
            <p:nvPr/>
          </p:nvSpPr>
          <p:spPr>
            <a:xfrm rot="5400000">
              <a:off x="5141783" y="1843371"/>
              <a:ext cx="1307013" cy="1570753"/>
            </a:xfrm>
            <a:prstGeom prst="trapezoid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A466704-A2E1-48BB-AA5E-86C507A3B7EB}"/>
                </a:ext>
              </a:extLst>
            </p:cNvPr>
            <p:cNvSpPr/>
            <p:nvPr/>
          </p:nvSpPr>
          <p:spPr>
            <a:xfrm>
              <a:off x="4387004" y="1513644"/>
              <a:ext cx="288020" cy="10494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C7EA3588-216C-455F-BE67-07402B2FF78D}"/>
                </a:ext>
              </a:extLst>
            </p:cNvPr>
            <p:cNvSpPr/>
            <p:nvPr/>
          </p:nvSpPr>
          <p:spPr>
            <a:xfrm>
              <a:off x="4387004" y="2898223"/>
              <a:ext cx="288020" cy="104948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C9C5E4E-A536-459F-A06A-73454D6BAFD2}"/>
                </a:ext>
              </a:extLst>
            </p:cNvPr>
            <p:cNvSpPr txBox="1"/>
            <p:nvPr/>
          </p:nvSpPr>
          <p:spPr>
            <a:xfrm>
              <a:off x="4777453" y="3624546"/>
              <a:ext cx="1224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生成图片</a:t>
              </a:r>
              <a:endPara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负样本</a:t>
              </a:r>
              <a:r>
                <a:rPr lang="en-US" altLang="zh-CN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[0]</a:t>
              </a:r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316FD04-A71D-4682-8EBF-E7BEE73C4E3B}"/>
                </a:ext>
              </a:extLst>
            </p:cNvPr>
            <p:cNvSpPr txBox="1"/>
            <p:nvPr/>
          </p:nvSpPr>
          <p:spPr>
            <a:xfrm>
              <a:off x="3059895" y="1703765"/>
              <a:ext cx="1224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真实图片</a:t>
              </a:r>
              <a:endPara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正样本</a:t>
              </a:r>
              <a:r>
                <a:rPr lang="en-US" altLang="zh-CN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[1]</a:t>
              </a:r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62251D0-4BCF-481F-AAF2-89F5223E9815}"/>
                </a:ext>
              </a:extLst>
            </p:cNvPr>
            <p:cNvSpPr txBox="1"/>
            <p:nvPr/>
          </p:nvSpPr>
          <p:spPr>
            <a:xfrm>
              <a:off x="2638535" y="3208774"/>
              <a:ext cx="12240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生成器</a:t>
              </a:r>
              <a:r>
                <a:rPr lang="en-US" altLang="zh-CN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G</a:t>
              </a:r>
              <a:endParaRPr lang="zh-CN" altLang="en-US" dirty="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E3ADDD4-8FF8-445C-A75C-3772454497D0}"/>
                </a:ext>
              </a:extLst>
            </p:cNvPr>
            <p:cNvSpPr txBox="1"/>
            <p:nvPr/>
          </p:nvSpPr>
          <p:spPr>
            <a:xfrm>
              <a:off x="5183246" y="2433885"/>
              <a:ext cx="12240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判别器</a:t>
              </a:r>
              <a:r>
                <a:rPr lang="en-US" altLang="zh-CN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D</a:t>
              </a:r>
              <a:endParaRPr lang="zh-CN" altLang="en-US" dirty="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43D608EF-5686-4D4C-957F-18DA4B170064}"/>
                </a:ext>
              </a:extLst>
            </p:cNvPr>
            <p:cNvSpPr/>
            <p:nvPr/>
          </p:nvSpPr>
          <p:spPr>
            <a:xfrm>
              <a:off x="6759680" y="2433885"/>
              <a:ext cx="372106" cy="4029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C0AD325-9B04-482C-BE97-1A4C7C535F02}"/>
                </a:ext>
              </a:extLst>
            </p:cNvPr>
            <p:cNvSpPr txBox="1"/>
            <p:nvPr/>
          </p:nvSpPr>
          <p:spPr>
            <a:xfrm>
              <a:off x="7131786" y="2295385"/>
              <a:ext cx="16627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归一化分数</a:t>
              </a:r>
              <a:endPara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en-US" altLang="zh-CN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[0-1]</a:t>
              </a:r>
              <a:endPara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C7EC34FB-3DAD-42FA-9FD8-1FE53274E6DE}"/>
              </a:ext>
            </a:extLst>
          </p:cNvPr>
          <p:cNvSpPr txBox="1"/>
          <p:nvPr/>
        </p:nvSpPr>
        <p:spPr>
          <a:xfrm>
            <a:off x="6418765" y="4299870"/>
            <a:ext cx="225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轮流提升、相互切磋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23" name="日期占位符 1">
            <a:extLst>
              <a:ext uri="{FF2B5EF4-FFF2-40B4-BE49-F238E27FC236}">
                <a16:creationId xmlns:a16="http://schemas.microsoft.com/office/drawing/2014/main" id="{EF70391D-1067-4430-A7C9-D8652F138D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25" name="页脚占位符 2">
            <a:extLst>
              <a:ext uri="{FF2B5EF4-FFF2-40B4-BE49-F238E27FC236}">
                <a16:creationId xmlns:a16="http://schemas.microsoft.com/office/drawing/2014/main" id="{81AEADA0-5952-4C3F-A7C1-631864147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26" name="灯片编号占位符 3">
            <a:extLst>
              <a:ext uri="{FF2B5EF4-FFF2-40B4-BE49-F238E27FC236}">
                <a16:creationId xmlns:a16="http://schemas.microsoft.com/office/drawing/2014/main" id="{E88DC8B1-721C-4DFF-BB3A-011294F1A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4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708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简介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Introduction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0273BBAA-E986-4DF2-987F-77928EDB9EF6}"/>
              </a:ext>
            </a:extLst>
          </p:cNvPr>
          <p:cNvSpPr txBox="1"/>
          <p:nvPr/>
        </p:nvSpPr>
        <p:spPr>
          <a:xfrm>
            <a:off x="683731" y="1419670"/>
            <a:ext cx="79919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应用：</a:t>
            </a:r>
            <a:r>
              <a:rPr lang="zh-CN" altLang="en-US" b="1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生成式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任务（生成、重建、超分辨率、风格迁移、补全、上采样等）</a:t>
            </a:r>
          </a:p>
          <a:p>
            <a:pPr algn="l"/>
            <a:endParaRPr lang="en-US" altLang="zh-CN" b="1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核心思想：</a:t>
            </a:r>
            <a:r>
              <a:rPr lang="zh-CN" altLang="en-US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Generator</a:t>
            </a:r>
            <a:r>
              <a:rPr lang="zh-CN" altLang="en-US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和判别器</a:t>
            </a:r>
            <a:r>
              <a:rPr lang="en-US" altLang="zh-CN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Discriminator</a:t>
            </a:r>
            <a:r>
              <a:rPr lang="zh-CN" altLang="en-US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的一代代</a:t>
            </a:r>
            <a:r>
              <a:rPr lang="zh-CN" altLang="en-US" b="1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博弈</a:t>
            </a:r>
            <a:endParaRPr lang="en-US" altLang="zh-CN" b="1" i="0" dirty="0">
              <a:solidFill>
                <a:srgbClr val="0070C0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zh-CN" altLang="en-US" b="1" i="0" dirty="0">
              <a:solidFill>
                <a:srgbClr val="0070C0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：生成网络，目标是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对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生成图像的评分尽可能接近正样本</a:t>
            </a:r>
            <a:endParaRPr lang="en-US" altLang="zh-CN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zh-CN" altLang="en-US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：二分类网络，目标是区分真实图像和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生成的假图像</a:t>
            </a:r>
            <a:endParaRPr lang="en-US" altLang="zh-CN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结果</a:t>
            </a:r>
            <a:r>
              <a:rPr lang="zh-CN" altLang="en-US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 生成的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G(z)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使得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D(G(</a:t>
            </a:r>
            <a:r>
              <a:rPr lang="en-US" altLang="zh-CN" b="0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z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)) = </a:t>
            </a:r>
            <a:r>
              <a:rPr lang="en-US" altLang="zh-CN" b="0" i="0" dirty="0">
                <a:solidFill>
                  <a:srgbClr val="0070C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0.5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（两个问题，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z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和</a:t>
            </a:r>
            <a:r>
              <a:rPr lang="en-US" altLang="zh-CN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0.5</a:t>
            </a:r>
            <a:r>
              <a:rPr lang="zh-CN" altLang="en-US" b="0" i="0" dirty="0"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怎么来的？）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E9DA56C-EFF4-4947-A645-1D47C5C6782F}"/>
              </a:ext>
            </a:extLst>
          </p:cNvPr>
          <p:cNvSpPr txBox="1"/>
          <p:nvPr/>
        </p:nvSpPr>
        <p:spPr>
          <a:xfrm>
            <a:off x="5436060" y="4303396"/>
            <a:ext cx="32396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拟合真实分布</a:t>
            </a:r>
          </a:p>
        </p:txBody>
      </p:sp>
      <p:sp>
        <p:nvSpPr>
          <p:cNvPr id="13" name="日期占位符 1">
            <a:extLst>
              <a:ext uri="{FF2B5EF4-FFF2-40B4-BE49-F238E27FC236}">
                <a16:creationId xmlns:a16="http://schemas.microsoft.com/office/drawing/2014/main" id="{7AB8C591-B1F5-4466-9B7A-9F9BC0C7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4" name="页脚占位符 2">
            <a:extLst>
              <a:ext uri="{FF2B5EF4-FFF2-40B4-BE49-F238E27FC236}">
                <a16:creationId xmlns:a16="http://schemas.microsoft.com/office/drawing/2014/main" id="{8D67E068-CD4D-474F-8581-72501777B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5" name="灯片编号占位符 3">
            <a:extLst>
              <a:ext uri="{FF2B5EF4-FFF2-40B4-BE49-F238E27FC236}">
                <a16:creationId xmlns:a16="http://schemas.microsoft.com/office/drawing/2014/main" id="{23B47227-0047-458E-839D-060E639BB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5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319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迭代过程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Iterative Process</a:t>
              </a:r>
            </a:p>
          </p:txBody>
        </p:sp>
      </p:grpSp>
      <p:pic>
        <p:nvPicPr>
          <p:cNvPr id="78" name="图片 77">
            <a:extLst>
              <a:ext uri="{FF2B5EF4-FFF2-40B4-BE49-F238E27FC236}">
                <a16:creationId xmlns:a16="http://schemas.microsoft.com/office/drawing/2014/main" id="{29CE84E8-BED3-4082-A1BF-05C2EB0AA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32" y="1311662"/>
            <a:ext cx="8311731" cy="25201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84" name="组合 83">
            <a:extLst>
              <a:ext uri="{FF2B5EF4-FFF2-40B4-BE49-F238E27FC236}">
                <a16:creationId xmlns:a16="http://schemas.microsoft.com/office/drawing/2014/main" id="{EEBC6A08-8371-4D84-BF1C-4264AAE65ED9}"/>
              </a:ext>
            </a:extLst>
          </p:cNvPr>
          <p:cNvGrpSpPr/>
          <p:nvPr/>
        </p:nvGrpSpPr>
        <p:grpSpPr>
          <a:xfrm>
            <a:off x="1151761" y="4100507"/>
            <a:ext cx="6840475" cy="400056"/>
            <a:chOff x="896843" y="4014011"/>
            <a:chExt cx="6840475" cy="400056"/>
          </a:xfrm>
        </p:grpSpPr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E64BE377-9518-448D-9B20-FDF1CDA6546C}"/>
                </a:ext>
              </a:extLst>
            </p:cNvPr>
            <p:cNvSpPr txBox="1"/>
            <p:nvPr/>
          </p:nvSpPr>
          <p:spPr>
            <a:xfrm>
              <a:off x="896843" y="4014011"/>
              <a:ext cx="68404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i="0" dirty="0">
                  <a:solidFill>
                    <a:srgbClr val="121212"/>
                  </a:solidFill>
                  <a:effectLst/>
                  <a:latin typeface="宋刻本字体" panose="02000000000000000000" pitchFamily="2" charset="-122"/>
                  <a:ea typeface="宋刻本字体" panose="02000000000000000000" pitchFamily="2" charset="-122"/>
                </a:rPr>
                <a:t>三条曲线：真实样本        、</a:t>
              </a:r>
              <a:r>
                <a:rPr lang="zh-CN" altLang="en-US" i="0" dirty="0">
                  <a:solidFill>
                    <a:srgbClr val="0A850A"/>
                  </a:solidFill>
                  <a:effectLst/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生成样本        </a:t>
              </a:r>
              <a:r>
                <a:rPr lang="zh-CN" altLang="en-US" i="0" dirty="0">
                  <a:solidFill>
                    <a:srgbClr val="121212"/>
                  </a:solidFill>
                  <a:effectLst/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、</a:t>
              </a:r>
              <a:r>
                <a:rPr lang="zh-CN" altLang="en-US" i="0" dirty="0">
                  <a:solidFill>
                    <a:srgbClr val="8989FF"/>
                  </a:solidFill>
                  <a:effectLst/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判别器输出</a:t>
              </a:r>
              <a:endParaRPr lang="en-US" altLang="zh-CN" i="0" dirty="0">
                <a:solidFill>
                  <a:srgbClr val="0A850A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graphicFrame>
          <p:nvGraphicFramePr>
            <p:cNvPr id="81" name="对象 80">
              <a:extLst>
                <a:ext uri="{FF2B5EF4-FFF2-40B4-BE49-F238E27FC236}">
                  <a16:creationId xmlns:a16="http://schemas.microsoft.com/office/drawing/2014/main" id="{9AD382C1-5469-4E4A-BB5B-0B2572854CB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85216336"/>
                </p:ext>
              </p:extLst>
            </p:nvPr>
          </p:nvGraphicFramePr>
          <p:xfrm>
            <a:off x="3583657" y="4044179"/>
            <a:ext cx="519113" cy="3698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" name="AxMath" r:id="rId5" imgW="323280" imgH="229680" progId="Equation.AxMath">
                    <p:embed/>
                  </p:oleObj>
                </mc:Choice>
                <mc:Fallback>
                  <p:oleObj name="AxMath" r:id="rId5" imgW="323280" imgH="229680" progId="Equation.AxMat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83657" y="4044179"/>
                          <a:ext cx="519113" cy="3698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8F7CC3B1-70FE-4646-9AB3-06C1604FD3F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73866975"/>
                </p:ext>
              </p:extLst>
            </p:nvPr>
          </p:nvGraphicFramePr>
          <p:xfrm>
            <a:off x="5364055" y="4036209"/>
            <a:ext cx="296950" cy="3693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" name="AxMath" r:id="rId7" imgW="184680" imgH="229680" progId="Equation.AxMath">
                    <p:embed/>
                  </p:oleObj>
                </mc:Choice>
                <mc:Fallback>
                  <p:oleObj name="AxMath" r:id="rId7" imgW="184680" imgH="229680" progId="Equation.AxMath">
                    <p:embed/>
                    <p:pic>
                      <p:nvPicPr>
                        <p:cNvPr id="81" name="对象 80">
                          <a:extLst>
                            <a:ext uri="{FF2B5EF4-FFF2-40B4-BE49-F238E27FC236}">
                              <a16:creationId xmlns:a16="http://schemas.microsoft.com/office/drawing/2014/main" id="{9AD382C1-5469-4E4A-BB5B-0B2572854CB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5364055" y="4036209"/>
                          <a:ext cx="296950" cy="3693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3" name="对象 82">
              <a:extLst>
                <a:ext uri="{FF2B5EF4-FFF2-40B4-BE49-F238E27FC236}">
                  <a16:creationId xmlns:a16="http://schemas.microsoft.com/office/drawing/2014/main" id="{1DBA9AC3-2203-47C0-9571-89A0F35A10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53488816"/>
                </p:ext>
              </p:extLst>
            </p:nvPr>
          </p:nvGraphicFramePr>
          <p:xfrm>
            <a:off x="7247582" y="4059493"/>
            <a:ext cx="479425" cy="323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8" name="AxMath" r:id="rId9" imgW="348120" imgH="236880" progId="Equation.AxMath">
                    <p:embed/>
                  </p:oleObj>
                </mc:Choice>
                <mc:Fallback>
                  <p:oleObj name="AxMath" r:id="rId9" imgW="348120" imgH="236880" progId="Equation.AxMath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8F7CC3B1-70FE-4646-9AB3-06C1604FD3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7247582" y="4059493"/>
                          <a:ext cx="479425" cy="3238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日期占位符 1">
            <a:extLst>
              <a:ext uri="{FF2B5EF4-FFF2-40B4-BE49-F238E27FC236}">
                <a16:creationId xmlns:a16="http://schemas.microsoft.com/office/drawing/2014/main" id="{B75A8EEB-3277-423E-A3B6-345F4CE013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5" name="页脚占位符 2">
            <a:extLst>
              <a:ext uri="{FF2B5EF4-FFF2-40B4-BE49-F238E27FC236}">
                <a16:creationId xmlns:a16="http://schemas.microsoft.com/office/drawing/2014/main" id="{B5E87CA5-A122-4A3F-BF5F-95839B73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6" name="灯片编号占位符 3">
            <a:extLst>
              <a:ext uri="{FF2B5EF4-FFF2-40B4-BE49-F238E27FC236}">
                <a16:creationId xmlns:a16="http://schemas.microsoft.com/office/drawing/2014/main" id="{767E1D6D-6EB8-4AD1-946A-450BFACD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6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3324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目标函数▲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Objective Function</a:t>
              </a:r>
            </a:p>
          </p:txBody>
        </p:sp>
      </p:grp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60A9E5F-CA2A-4189-850B-2D7402581F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1591557"/>
              </p:ext>
            </p:extLst>
          </p:nvPr>
        </p:nvGraphicFramePr>
        <p:xfrm>
          <a:off x="433388" y="1419225"/>
          <a:ext cx="8434387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AxMath" r:id="rId4" imgW="4769280" imgH="333000" progId="Equation.AxMath">
                  <p:embed/>
                </p:oleObj>
              </mc:Choice>
              <mc:Fallback>
                <p:oleObj name="AxMath" r:id="rId4" imgW="4769280" imgH="33300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3388" y="1419225"/>
                        <a:ext cx="8434387" cy="588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B4958CE7-B3F5-4ED5-A3FC-F62BDEBE3BA3}"/>
              </a:ext>
            </a:extLst>
          </p:cNvPr>
          <p:cNvSpPr txBox="1"/>
          <p:nvPr/>
        </p:nvSpPr>
        <p:spPr>
          <a:xfrm>
            <a:off x="1779768" y="234723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判别样本是不是从真实样本分布中取出来的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EBD5C24-810D-48BB-BADF-25EAC33EAAE7}"/>
              </a:ext>
            </a:extLst>
          </p:cNvPr>
          <p:cNvCxnSpPr/>
          <p:nvPr/>
        </p:nvCxnSpPr>
        <p:spPr>
          <a:xfrm>
            <a:off x="2915885" y="1923705"/>
            <a:ext cx="230416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46AF1264-ECA7-4517-9B9B-53E570134F50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4065768" y="1911402"/>
            <a:ext cx="0" cy="435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09612125-EFC5-4955-BE0B-61197D58A3DB}"/>
              </a:ext>
            </a:extLst>
          </p:cNvPr>
          <p:cNvSpPr txBox="1"/>
          <p:nvPr/>
        </p:nvSpPr>
        <p:spPr>
          <a:xfrm>
            <a:off x="4427990" y="278194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判别样本是不是从生成样本分布中取出来的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683D21B1-2E0D-4CCE-B80F-AF0DC44443D2}"/>
              </a:ext>
            </a:extLst>
          </p:cNvPr>
          <p:cNvCxnSpPr>
            <a:cxnSpLocks/>
          </p:cNvCxnSpPr>
          <p:nvPr/>
        </p:nvCxnSpPr>
        <p:spPr>
          <a:xfrm>
            <a:off x="5508065" y="1923705"/>
            <a:ext cx="331223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B4A10A4B-E6F7-474E-868C-A80F95867EAC}"/>
              </a:ext>
            </a:extLst>
          </p:cNvPr>
          <p:cNvCxnSpPr>
            <a:cxnSpLocks/>
          </p:cNvCxnSpPr>
          <p:nvPr/>
        </p:nvCxnSpPr>
        <p:spPr>
          <a:xfrm>
            <a:off x="7164180" y="1911402"/>
            <a:ext cx="0" cy="805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对象 29">
            <a:extLst>
              <a:ext uri="{FF2B5EF4-FFF2-40B4-BE49-F238E27FC236}">
                <a16:creationId xmlns:a16="http://schemas.microsoft.com/office/drawing/2014/main" id="{6CBB6CB1-4AB2-4150-8551-EAE860A86F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8149584"/>
              </p:ext>
            </p:extLst>
          </p:nvPr>
        </p:nvGraphicFramePr>
        <p:xfrm>
          <a:off x="3267208" y="3335942"/>
          <a:ext cx="2765425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AxMath" r:id="rId6" imgW="1563480" imgH="336600" progId="Equation.AxMath">
                  <p:embed/>
                </p:oleObj>
              </mc:Choice>
              <mc:Fallback>
                <p:oleObj name="AxMath" r:id="rId6" imgW="1563480" imgH="336600" progId="Equation.AxMat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60A9E5F-CA2A-4189-850B-2D7402581F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67208" y="3335942"/>
                        <a:ext cx="2765425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文本框 31">
            <a:extLst>
              <a:ext uri="{FF2B5EF4-FFF2-40B4-BE49-F238E27FC236}">
                <a16:creationId xmlns:a16="http://schemas.microsoft.com/office/drawing/2014/main" id="{354C5122-A3B5-4529-9B51-DFD04786E0B5}"/>
              </a:ext>
            </a:extLst>
          </p:cNvPr>
          <p:cNvSpPr txBox="1"/>
          <p:nvPr/>
        </p:nvSpPr>
        <p:spPr>
          <a:xfrm>
            <a:off x="1160842" y="3975081"/>
            <a:ext cx="6822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先最大化差异，再让差异最小，总得有个先后（</a:t>
            </a:r>
            <a:r>
              <a:rPr lang="zh-CN" altLang="en-US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不可同世而立）</a:t>
            </a:r>
            <a:endParaRPr lang="zh-CN" altLang="en-US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B51E4B5-4F91-457D-AE79-4565241F4148}"/>
              </a:ext>
            </a:extLst>
          </p:cNvPr>
          <p:cNvSpPr txBox="1"/>
          <p:nvPr/>
        </p:nvSpPr>
        <p:spPr>
          <a:xfrm>
            <a:off x="2756402" y="4314129"/>
            <a:ext cx="36311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接下来，有三个概率分布要分清楚</a:t>
            </a:r>
          </a:p>
        </p:txBody>
      </p:sp>
      <p:sp>
        <p:nvSpPr>
          <p:cNvPr id="18" name="日期占位符 1">
            <a:extLst>
              <a:ext uri="{FF2B5EF4-FFF2-40B4-BE49-F238E27FC236}">
                <a16:creationId xmlns:a16="http://schemas.microsoft.com/office/drawing/2014/main" id="{44D5D722-8650-4C97-ABC5-7AE0FE05C2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9" name="页脚占位符 2">
            <a:extLst>
              <a:ext uri="{FF2B5EF4-FFF2-40B4-BE49-F238E27FC236}">
                <a16:creationId xmlns:a16="http://schemas.microsoft.com/office/drawing/2014/main" id="{789A7C0F-0989-439A-9E7C-BC7C3F5A9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20" name="灯片编号占位符 3">
            <a:extLst>
              <a:ext uri="{FF2B5EF4-FFF2-40B4-BE49-F238E27FC236}">
                <a16:creationId xmlns:a16="http://schemas.microsoft.com/office/drawing/2014/main" id="{4FE92C29-4F32-49C7-BA04-0361CAC2E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7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43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全局最优解▲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Global Optimal Solution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8AAA3B1-DAD6-4728-A390-397B31DCBA0F}"/>
              </a:ext>
            </a:extLst>
          </p:cNvPr>
          <p:cNvGrpSpPr/>
          <p:nvPr/>
        </p:nvGrpSpPr>
        <p:grpSpPr>
          <a:xfrm>
            <a:off x="949572" y="1460127"/>
            <a:ext cx="7244853" cy="391573"/>
            <a:chOff x="539720" y="1534478"/>
            <a:chExt cx="7244853" cy="391573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EF2D47C-E4D5-4BD4-A4A8-13736325B473}"/>
                </a:ext>
              </a:extLst>
            </p:cNvPr>
            <p:cNvSpPr txBox="1"/>
            <p:nvPr/>
          </p:nvSpPr>
          <p:spPr>
            <a:xfrm>
              <a:off x="539720" y="1534478"/>
              <a:ext cx="72448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证明：该最优化问题有唯一解 </a:t>
              </a:r>
              <a:r>
                <a:rPr lang="en-US" altLang="zh-CN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</a:t>
              </a:r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，并且该唯一解满足</a:t>
              </a:r>
              <a:r>
                <a:rPr lang="en-US" altLang="zh-CN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            </a:t>
              </a:r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。</a:t>
              </a:r>
            </a:p>
          </p:txBody>
        </p:sp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F0ABE05F-CA7C-4EBD-A648-CC25961CF9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20627193"/>
                </p:ext>
              </p:extLst>
            </p:nvPr>
          </p:nvGraphicFramePr>
          <p:xfrm>
            <a:off x="3812660" y="1556719"/>
            <a:ext cx="335902" cy="3693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2" name="AxMath" r:id="rId4" imgW="207720" imgH="229680" progId="Equation.AxMath">
                    <p:embed/>
                  </p:oleObj>
                </mc:Choice>
                <mc:Fallback>
                  <p:oleObj name="AxMath" r:id="rId4" imgW="207720" imgH="229680" progId="Equation.AxMath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8F7CC3B1-70FE-4646-9AB3-06C1604FD3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812660" y="1556719"/>
                          <a:ext cx="335902" cy="3693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对象 13">
              <a:extLst>
                <a:ext uri="{FF2B5EF4-FFF2-40B4-BE49-F238E27FC236}">
                  <a16:creationId xmlns:a16="http://schemas.microsoft.com/office/drawing/2014/main" id="{F2091616-7FA8-4673-AA09-AB053158B4C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07276120"/>
                </p:ext>
              </p:extLst>
            </p:nvPr>
          </p:nvGraphicFramePr>
          <p:xfrm>
            <a:off x="6228115" y="1555352"/>
            <a:ext cx="1146175" cy="3698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3" name="AxMath" r:id="rId6" imgW="711720" imgH="229680" progId="Equation.AxMath">
                    <p:embed/>
                  </p:oleObj>
                </mc:Choice>
                <mc:Fallback>
                  <p:oleObj name="AxMath" r:id="rId6" imgW="711720" imgH="229680" progId="Equation.AxMath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F0ABE05F-CA7C-4EBD-A648-CC25961CF9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228115" y="1555352"/>
                          <a:ext cx="1146175" cy="36988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D15B1B8E-38AE-452F-87A8-F0889CF4F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806830"/>
              </p:ext>
            </p:extLst>
          </p:nvPr>
        </p:nvGraphicFramePr>
        <p:xfrm>
          <a:off x="1235075" y="1955800"/>
          <a:ext cx="6348413" cy="207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4" name="AxMath" r:id="rId8" imgW="4802040" imgH="1567440" progId="Equation.AxMath">
                  <p:embed/>
                </p:oleObj>
              </mc:Choice>
              <mc:Fallback>
                <p:oleObj name="AxMath" r:id="rId8" imgW="4802040" imgH="156744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35075" y="1955800"/>
                        <a:ext cx="6348413" cy="2071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5CE5C5F8-4BB3-4096-BBE7-30C20CFC17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6008779"/>
              </p:ext>
            </p:extLst>
          </p:nvPr>
        </p:nvGraphicFramePr>
        <p:xfrm>
          <a:off x="1249662" y="1035380"/>
          <a:ext cx="6534480" cy="456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5" name="AxMath" r:id="rId10" imgW="4769280" imgH="333000" progId="Equation.AxMath">
                  <p:embed/>
                </p:oleObj>
              </mc:Choice>
              <mc:Fallback>
                <p:oleObj name="AxMath" r:id="rId10" imgW="4769280" imgH="333000" progId="Equation.AxMat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60A9E5F-CA2A-4189-850B-2D7402581F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249662" y="1035380"/>
                        <a:ext cx="6534480" cy="456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AFE63685-BDD3-49F4-90D4-7F90AAE6129A}"/>
              </a:ext>
            </a:extLst>
          </p:cNvPr>
          <p:cNvCxnSpPr>
            <a:cxnSpLocks/>
          </p:cNvCxnSpPr>
          <p:nvPr/>
        </p:nvCxnSpPr>
        <p:spPr>
          <a:xfrm>
            <a:off x="2924398" y="3867840"/>
            <a:ext cx="36002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E1E8521B-C240-41EC-8BDD-DEF314C388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461670"/>
              </p:ext>
            </p:extLst>
          </p:nvPr>
        </p:nvGraphicFramePr>
        <p:xfrm>
          <a:off x="509714" y="4024191"/>
          <a:ext cx="4829368" cy="6105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6" name="AxMath" r:id="rId12" imgW="3362760" imgH="425160" progId="Equation.AxMath">
                  <p:embed/>
                </p:oleObj>
              </mc:Choice>
              <mc:Fallback>
                <p:oleObj name="AxMath" r:id="rId12" imgW="3362760" imgH="42516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D15B1B8E-38AE-452F-87A8-F0889CF4F6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9714" y="4024191"/>
                        <a:ext cx="4829368" cy="6105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E8B1EF75-198A-47F0-88D4-5A19D42AF1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6151874"/>
              </p:ext>
            </p:extLst>
          </p:nvPr>
        </p:nvGraphicFramePr>
        <p:xfrm>
          <a:off x="5724080" y="4045494"/>
          <a:ext cx="2605180" cy="589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7" name="AxMath" r:id="rId14" imgW="1866960" imgH="421920" progId="Equation.AxMath">
                  <p:embed/>
                </p:oleObj>
              </mc:Choice>
              <mc:Fallback>
                <p:oleObj name="AxMath" r:id="rId14" imgW="1866960" imgH="42192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24080" y="4045494"/>
                        <a:ext cx="2605180" cy="589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日期占位符 1">
            <a:extLst>
              <a:ext uri="{FF2B5EF4-FFF2-40B4-BE49-F238E27FC236}">
                <a16:creationId xmlns:a16="http://schemas.microsoft.com/office/drawing/2014/main" id="{4678F2EA-C430-4745-98EB-8843CA5699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8" name="页脚占位符 2">
            <a:extLst>
              <a:ext uri="{FF2B5EF4-FFF2-40B4-BE49-F238E27FC236}">
                <a16:creationId xmlns:a16="http://schemas.microsoft.com/office/drawing/2014/main" id="{D66FBE52-4533-46F4-B224-8E08AD305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19" name="灯片编号占位符 3">
            <a:extLst>
              <a:ext uri="{FF2B5EF4-FFF2-40B4-BE49-F238E27FC236}">
                <a16:creationId xmlns:a16="http://schemas.microsoft.com/office/drawing/2014/main" id="{9ED5E864-2137-4F5E-96AF-5EFCEE2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8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885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253BBB3A-4376-4B3D-B0EC-4408DC794371}"/>
              </a:ext>
            </a:extLst>
          </p:cNvPr>
          <p:cNvGrpSpPr/>
          <p:nvPr/>
        </p:nvGrpSpPr>
        <p:grpSpPr>
          <a:xfrm>
            <a:off x="1" y="267590"/>
            <a:ext cx="4649920" cy="707886"/>
            <a:chOff x="1" y="442815"/>
            <a:chExt cx="4250145" cy="639749"/>
          </a:xfrm>
          <a:solidFill>
            <a:schemeClr val="bg1">
              <a:alpha val="65000"/>
            </a:schemeClr>
          </a:solidFill>
        </p:grpSpPr>
        <p:sp>
          <p:nvSpPr>
            <p:cNvPr id="9" name="矩形 1">
              <a:extLst>
                <a:ext uri="{FF2B5EF4-FFF2-40B4-BE49-F238E27FC236}">
                  <a16:creationId xmlns:a16="http://schemas.microsoft.com/office/drawing/2014/main" id="{C9B4362F-D946-4EDF-90C7-90809A0B7F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59504EE2-0850-413C-B431-B66DDF27C2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397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全局最优解▲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Global Optimal Solution</a:t>
              </a:r>
            </a:p>
          </p:txBody>
        </p:sp>
      </p:grpSp>
      <p:graphicFrame>
        <p:nvGraphicFramePr>
          <p:cNvPr id="26" name="对象 25">
            <a:extLst>
              <a:ext uri="{FF2B5EF4-FFF2-40B4-BE49-F238E27FC236}">
                <a16:creationId xmlns:a16="http://schemas.microsoft.com/office/drawing/2014/main" id="{E8B1EF75-198A-47F0-88D4-5A19D42AF1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5320476"/>
              </p:ext>
            </p:extLst>
          </p:nvPr>
        </p:nvGraphicFramePr>
        <p:xfrm>
          <a:off x="6789065" y="959575"/>
          <a:ext cx="2267591" cy="512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1" name="AxMath" r:id="rId4" imgW="1866960" imgH="421920" progId="Equation.AxMath">
                  <p:embed/>
                </p:oleObj>
              </mc:Choice>
              <mc:Fallback>
                <p:oleObj name="AxMath" r:id="rId4" imgW="1866960" imgH="421920" progId="Equation.AxMath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E8B1EF75-198A-47F0-88D4-5A19D42AF1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789065" y="959575"/>
                        <a:ext cx="2267591" cy="512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495F0E8C-DA4B-4414-9C41-6EF7DA36F2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3483880"/>
              </p:ext>
            </p:extLst>
          </p:nvPr>
        </p:nvGraphicFramePr>
        <p:xfrm>
          <a:off x="226525" y="1825097"/>
          <a:ext cx="8830131" cy="231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2" name="AxMath" r:id="rId6" imgW="7432920" imgH="1945080" progId="Equation.AxMath">
                  <p:embed/>
                </p:oleObj>
              </mc:Choice>
              <mc:Fallback>
                <p:oleObj name="AxMath" r:id="rId6" imgW="7432920" imgH="194508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6525" y="1825097"/>
                        <a:ext cx="8830131" cy="2310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8661A909-CCEA-489C-BDA7-C431702DE1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785776"/>
              </p:ext>
            </p:extLst>
          </p:nvPr>
        </p:nvGraphicFramePr>
        <p:xfrm>
          <a:off x="403225" y="4273550"/>
          <a:ext cx="8494713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3" name="AxMath" r:id="rId8" imgW="8069040" imgH="434160" progId="Equation.AxMath">
                  <p:embed/>
                </p:oleObj>
              </mc:Choice>
              <mc:Fallback>
                <p:oleObj name="AxMath" r:id="rId8" imgW="8069040" imgH="434160" progId="Equation.AxMat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3225" y="4273550"/>
                        <a:ext cx="8494713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8" name="组合 27">
            <a:extLst>
              <a:ext uri="{FF2B5EF4-FFF2-40B4-BE49-F238E27FC236}">
                <a16:creationId xmlns:a16="http://schemas.microsoft.com/office/drawing/2014/main" id="{7C6661A1-AE53-40E3-8F82-8AA16B32CDB3}"/>
              </a:ext>
            </a:extLst>
          </p:cNvPr>
          <p:cNvGrpSpPr/>
          <p:nvPr/>
        </p:nvGrpSpPr>
        <p:grpSpPr>
          <a:xfrm>
            <a:off x="949572" y="1460127"/>
            <a:ext cx="7244853" cy="391573"/>
            <a:chOff x="539720" y="1534478"/>
            <a:chExt cx="7244853" cy="391573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8D9DD5D-0D51-45D2-9BF6-892BDA263CC9}"/>
                </a:ext>
              </a:extLst>
            </p:cNvPr>
            <p:cNvSpPr txBox="1"/>
            <p:nvPr/>
          </p:nvSpPr>
          <p:spPr>
            <a:xfrm>
              <a:off x="539720" y="1534478"/>
              <a:ext cx="724485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证明：该最优化问题有唯一解 </a:t>
              </a:r>
              <a:r>
                <a:rPr lang="en-US" altLang="zh-CN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</a:t>
              </a:r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，并且该唯一解满足</a:t>
              </a:r>
              <a:r>
                <a:rPr lang="en-US" altLang="zh-CN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            </a:t>
              </a:r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。</a:t>
              </a:r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955C6010-89EC-465A-B676-894F8960AAF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6474458"/>
                </p:ext>
              </p:extLst>
            </p:nvPr>
          </p:nvGraphicFramePr>
          <p:xfrm>
            <a:off x="3812660" y="1556719"/>
            <a:ext cx="335902" cy="3693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14" name="AxMath" r:id="rId10" imgW="207720" imgH="229680" progId="Equation.AxMath">
                    <p:embed/>
                  </p:oleObj>
                </mc:Choice>
                <mc:Fallback>
                  <p:oleObj name="AxMath" r:id="rId10" imgW="207720" imgH="229680" progId="Equation.AxMath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F0ABE05F-CA7C-4EBD-A648-CC25961CF9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3812660" y="1556719"/>
                          <a:ext cx="335902" cy="3693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A9D49893-F7D4-4FE4-8BF4-6F51103C530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89855623"/>
                </p:ext>
              </p:extLst>
            </p:nvPr>
          </p:nvGraphicFramePr>
          <p:xfrm>
            <a:off x="6228115" y="1555352"/>
            <a:ext cx="1146175" cy="3698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15" name="AxMath" r:id="rId12" imgW="711720" imgH="229680" progId="Equation.AxMath">
                    <p:embed/>
                  </p:oleObj>
                </mc:Choice>
                <mc:Fallback>
                  <p:oleObj name="AxMath" r:id="rId12" imgW="711720" imgH="229680" progId="Equation.AxMath">
                    <p:embed/>
                    <p:pic>
                      <p:nvPicPr>
                        <p:cNvPr id="14" name="对象 13">
                          <a:extLst>
                            <a:ext uri="{FF2B5EF4-FFF2-40B4-BE49-F238E27FC236}">
                              <a16:creationId xmlns:a16="http://schemas.microsoft.com/office/drawing/2014/main" id="{F2091616-7FA8-4673-AA09-AB053158B4C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6228115" y="1555352"/>
                          <a:ext cx="1146175" cy="36988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F3119742-2449-49DC-9455-D17F1C720B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488853"/>
              </p:ext>
            </p:extLst>
          </p:nvPr>
        </p:nvGraphicFramePr>
        <p:xfrm>
          <a:off x="143348" y="1031855"/>
          <a:ext cx="6534480" cy="456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6" name="AxMath" r:id="rId14" imgW="4769280" imgH="333000" progId="Equation.AxMath">
                  <p:embed/>
                </p:oleObj>
              </mc:Choice>
              <mc:Fallback>
                <p:oleObj name="AxMath" r:id="rId14" imgW="4769280" imgH="333000" progId="Equation.AxMath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5CE5C5F8-4BB3-4096-BBE7-30C20CFC17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43348" y="1031855"/>
                        <a:ext cx="6534480" cy="456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日期占位符 1">
            <a:extLst>
              <a:ext uri="{FF2B5EF4-FFF2-40B4-BE49-F238E27FC236}">
                <a16:creationId xmlns:a16="http://schemas.microsoft.com/office/drawing/2014/main" id="{60D756F2-1295-4BFF-8ED1-19076C3B00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4869815"/>
            <a:ext cx="2057400" cy="274637"/>
          </a:xfrm>
        </p:spPr>
        <p:txBody>
          <a:bodyPr/>
          <a:lstStyle/>
          <a:p>
            <a:r>
              <a:rPr lang="en-US" altLang="zh-CN"/>
              <a:t>2022.4.11</a:t>
            </a:r>
            <a:endParaRPr lang="zh-CN" altLang="en-US" dirty="0"/>
          </a:p>
        </p:txBody>
      </p:sp>
      <p:sp>
        <p:nvSpPr>
          <p:cNvPr id="19" name="页脚占位符 2">
            <a:extLst>
              <a:ext uri="{FF2B5EF4-FFF2-40B4-BE49-F238E27FC236}">
                <a16:creationId xmlns:a16="http://schemas.microsoft.com/office/drawing/2014/main" id="{A31BEA83-929C-48A4-81DA-05A7C9EFF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56402" y="4868863"/>
            <a:ext cx="3631195" cy="274637"/>
          </a:xfrm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20" name="灯片编号占位符 3">
            <a:extLst>
              <a:ext uri="{FF2B5EF4-FFF2-40B4-BE49-F238E27FC236}">
                <a16:creationId xmlns:a16="http://schemas.microsoft.com/office/drawing/2014/main" id="{7A1645ED-87A3-42BB-8B20-8CFB8A7DA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92175" y="4868863"/>
            <a:ext cx="2051825" cy="274637"/>
          </a:xfrm>
        </p:spPr>
        <p:txBody>
          <a:bodyPr/>
          <a:lstStyle/>
          <a:p>
            <a:fld id="{6A3FAAF1-4F0E-497D-A297-FF9956710A6C}" type="slidenum">
              <a:rPr lang="zh-CN" altLang="en-US" smtClean="0"/>
              <a:pPr/>
              <a:t>9</a:t>
            </a:fld>
            <a:r>
              <a:rPr lang="en-US" altLang="zh-CN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53548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2459</TotalTime>
  <Pages>0</Pages>
  <Words>2609</Words>
  <Characters>0</Characters>
  <Application>Microsoft Office PowerPoint</Application>
  <DocSecurity>0</DocSecurity>
  <PresentationFormat>全屏显示(16:9)</PresentationFormat>
  <Lines>0</Lines>
  <Paragraphs>237</Paragraphs>
  <Slides>20</Slides>
  <Notes>10</Notes>
  <HiddenSlides>0</HiddenSlides>
  <MMClips>0</MMClips>
  <ScaleCrop>false</ScaleCrop>
  <HeadingPairs>
    <vt:vector size="8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宋刻本字体</vt:lpstr>
      <vt:lpstr>Arial</vt:lpstr>
      <vt:lpstr>自定义设计方案</vt:lpstr>
      <vt:lpstr>AxMath</vt:lpstr>
      <vt:lpstr>生成式对抗网络 Generative Adversarial Networks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heqing</dc:creator>
  <cp:keywords/>
  <dc:description/>
  <cp:lastModifiedBy>Hu Junyao</cp:lastModifiedBy>
  <cp:revision>81</cp:revision>
  <dcterms:created xsi:type="dcterms:W3CDTF">2014-07-22T07:42:00Z</dcterms:created>
  <dcterms:modified xsi:type="dcterms:W3CDTF">2022-04-17T01:07:58Z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